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1" r:id="rId3"/>
    <p:sldId id="258" r:id="rId4"/>
    <p:sldId id="260" r:id="rId5"/>
    <p:sldId id="263" r:id="rId6"/>
    <p:sldId id="265" r:id="rId7"/>
    <p:sldId id="264" r:id="rId8"/>
    <p:sldId id="2139117878" r:id="rId9"/>
    <p:sldId id="2139117876" r:id="rId10"/>
    <p:sldId id="2139117877" r:id="rId11"/>
    <p:sldId id="2139117874" r:id="rId12"/>
    <p:sldId id="2139117875" r:id="rId13"/>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9C42E-A28A-4639-A3C5-D24AD2B64445}" v="3021" dt="2022-04-20T10:52:20.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38" y="456"/>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300C-D426-440C-B9AD-86DC45C04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0E413-0DC1-4E47-8883-589495E9D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50A8F-BF43-42BF-ADB1-DAEB0AA7EBE2}"/>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96AA0D20-9E9B-4C16-A93E-ABC9F563A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04ECC-D3CC-4933-8D8A-7B67707900D9}"/>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153098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34B9-498F-451D-8FC2-588FDB9766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2869C-203A-4653-99EF-309F81DFD6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5BB0-3386-486A-82C9-9CF6AE1BC063}"/>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AD2A602D-CC63-47BF-882D-39B1CA3AE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265BD-A344-4D03-A2D8-2F51D2378C46}"/>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25729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05717-064C-40D6-9AEF-34271A47B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73616-75D2-4955-A5BE-E80957A685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557EA-CE58-4C26-9BCC-2FA6B3E541E7}"/>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E07E8FAF-C866-4B94-8071-D80B99E8B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11261-DD72-4241-BFDD-16630E6E1AF2}"/>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90766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71DF-0E77-4521-80A0-E32B553A2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C34D0-3746-4BEC-B890-652C86E82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8DA46-DCB6-4EF5-BAEB-70967A1AF7E7}"/>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3BE0C073-D5F2-4084-AC11-17D01EFA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C1857-5733-4006-A00F-C4660102F59C}"/>
              </a:ext>
            </a:extLst>
          </p:cNvPr>
          <p:cNvSpPr>
            <a:spLocks noGrp="1"/>
          </p:cNvSpPr>
          <p:nvPr>
            <p:ph type="sldNum" sz="quarter" idx="12"/>
          </p:nvPr>
        </p:nvSpPr>
        <p:spPr/>
        <p:txBody>
          <a:bodyPr/>
          <a:lstStyle/>
          <a:p>
            <a:fld id="{87AAD8E2-DB30-4FFB-9440-010304C1495C}" type="slidenum">
              <a:rPr lang="en-US" smtClean="0"/>
              <a:t>‹#›</a:t>
            </a:fld>
            <a:endParaRPr lang="en-US"/>
          </a:p>
        </p:txBody>
      </p:sp>
      <p:pic>
        <p:nvPicPr>
          <p:cNvPr id="1026" name="Picture 2" descr="Velkommen til PMI Norway Chapter | PMI Norway Chapter">
            <a:extLst>
              <a:ext uri="{FF2B5EF4-FFF2-40B4-BE49-F238E27FC236}">
                <a16:creationId xmlns:a16="http://schemas.microsoft.com/office/drawing/2014/main" id="{F691C314-0214-4FBD-80D7-4C07159616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51302" y="25161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9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B37F-5F8F-4C0B-B84B-45692DA09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324E36-8BCB-4C5B-AEF5-34689C036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33AED-CEAE-45BF-A1C2-E94D799BEB0B}"/>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193BF099-7D42-4C1B-A246-44DDDB2A5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F7A64-93B6-4DE4-9841-E19110EBBF6B}"/>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47848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91A1-BD70-4B33-8406-1E6734D6B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255C6-B916-4354-82A6-2D76E3DDA1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547C2-D223-45A9-9A65-4942032D3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C694E-F93D-43AD-9880-44421D904B45}"/>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6" name="Footer Placeholder 5">
            <a:extLst>
              <a:ext uri="{FF2B5EF4-FFF2-40B4-BE49-F238E27FC236}">
                <a16:creationId xmlns:a16="http://schemas.microsoft.com/office/drawing/2014/main" id="{8DC416D5-37FE-4012-9FF3-ABB787CBA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81936-74C7-48BE-98A0-9B27C10CEB10}"/>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45389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367B-2CB5-4A20-9DB5-0F694EC1B2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CDEAFE-283B-44DB-8C34-66357E920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1AECCE-CBA0-431D-880E-41853D77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40295D-E78F-4C54-A6E1-0DE40C983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ECFC4-908B-42BA-8B40-CCB6DA41D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819E37-D47B-4110-8790-3D23C326018B}"/>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8" name="Footer Placeholder 7">
            <a:extLst>
              <a:ext uri="{FF2B5EF4-FFF2-40B4-BE49-F238E27FC236}">
                <a16:creationId xmlns:a16="http://schemas.microsoft.com/office/drawing/2014/main" id="{8E537AA4-4D2B-4115-9A82-66ED58783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5E31E-5E51-4AC1-89FE-B28EF26D00A8}"/>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33558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28D5-C8A0-4EF9-9099-1FBB709A9F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2A1489-7226-4174-80EE-A3CE22507CD7}"/>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4" name="Footer Placeholder 3">
            <a:extLst>
              <a:ext uri="{FF2B5EF4-FFF2-40B4-BE49-F238E27FC236}">
                <a16:creationId xmlns:a16="http://schemas.microsoft.com/office/drawing/2014/main" id="{86834278-1CC7-4B27-B1DE-06D553196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24F302-3E1D-4BB6-A88D-B5713A9A7B2C}"/>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0849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CEB21-2A65-440C-8242-1FB999C92775}"/>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3" name="Footer Placeholder 2">
            <a:extLst>
              <a:ext uri="{FF2B5EF4-FFF2-40B4-BE49-F238E27FC236}">
                <a16:creationId xmlns:a16="http://schemas.microsoft.com/office/drawing/2014/main" id="{6F3C8A56-1C80-4248-98BC-961B5271C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3A8E97-A917-4998-887E-B7428D97D9AB}"/>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290757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C19E-E01D-4070-84FD-C90E523FA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A2324-B256-46B9-A21E-4020F53FC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F2C8A5-B0B5-4C69-8DE0-81D259994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BE63B-DA69-461C-AEED-1A28E2E20829}"/>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6" name="Footer Placeholder 5">
            <a:extLst>
              <a:ext uri="{FF2B5EF4-FFF2-40B4-BE49-F238E27FC236}">
                <a16:creationId xmlns:a16="http://schemas.microsoft.com/office/drawing/2014/main" id="{FE79282F-7653-420C-8E77-2785E75CE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BDE68-E2F1-45ED-8D42-5F80A369C57A}"/>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390931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9131-7FA2-4C6F-9190-ED6E9B5B3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54ADE-A130-444A-B9F8-9FF040FDA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55D13-5014-4C0B-ADD1-2FF50F14A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E7D91-4429-45D9-B0E7-9806B2AEF328}"/>
              </a:ext>
            </a:extLst>
          </p:cNvPr>
          <p:cNvSpPr>
            <a:spLocks noGrp="1"/>
          </p:cNvSpPr>
          <p:nvPr>
            <p:ph type="dt" sz="half" idx="10"/>
          </p:nvPr>
        </p:nvSpPr>
        <p:spPr/>
        <p:txBody>
          <a:bodyPr/>
          <a:lstStyle/>
          <a:p>
            <a:fld id="{BF7C5E2A-1A32-4898-A0C8-957D906E8057}" type="datetimeFigureOut">
              <a:rPr lang="en-US" smtClean="0"/>
              <a:t>4/20/2022</a:t>
            </a:fld>
            <a:endParaRPr lang="en-US"/>
          </a:p>
        </p:txBody>
      </p:sp>
      <p:sp>
        <p:nvSpPr>
          <p:cNvPr id="6" name="Footer Placeholder 5">
            <a:extLst>
              <a:ext uri="{FF2B5EF4-FFF2-40B4-BE49-F238E27FC236}">
                <a16:creationId xmlns:a16="http://schemas.microsoft.com/office/drawing/2014/main" id="{76298553-F254-4F42-8AC5-A2AA6069C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5F544-1E32-404A-9656-D1548B5203DA}"/>
              </a:ext>
            </a:extLst>
          </p:cNvPr>
          <p:cNvSpPr>
            <a:spLocks noGrp="1"/>
          </p:cNvSpPr>
          <p:nvPr>
            <p:ph type="sldNum" sz="quarter" idx="12"/>
          </p:nvPr>
        </p:nvSpPr>
        <p:spPr/>
        <p:txBody>
          <a:bodyPr/>
          <a:lstStyle/>
          <a:p>
            <a:fld id="{87AAD8E2-DB30-4FFB-9440-010304C1495C}" type="slidenum">
              <a:rPr lang="en-US" smtClean="0"/>
              <a:t>‹#›</a:t>
            </a:fld>
            <a:endParaRPr lang="en-US"/>
          </a:p>
        </p:txBody>
      </p:sp>
    </p:spTree>
    <p:extLst>
      <p:ext uri="{BB962C8B-B14F-4D97-AF65-F5344CB8AC3E}">
        <p14:creationId xmlns:p14="http://schemas.microsoft.com/office/powerpoint/2010/main" val="12168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19EB9D-B44A-455B-936E-12A3DAF9D9B4}"/>
              </a:ext>
            </a:extLst>
          </p:cNvPr>
          <p:cNvGraphicFramePr>
            <a:graphicFrameLocks noChangeAspect="1"/>
          </p:cNvGraphicFramePr>
          <p:nvPr userDrawn="1">
            <p:custDataLst>
              <p:tags r:id="rId14"/>
            </p:custDataLst>
            <p:extLst>
              <p:ext uri="{D42A27DB-BD31-4B8C-83A1-F6EECF244321}">
                <p14:modId xmlns:p14="http://schemas.microsoft.com/office/powerpoint/2010/main" val="651575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404" imgH="405" progId="TCLayout.ActiveDocument.1">
                  <p:embed/>
                </p:oleObj>
              </mc:Choice>
              <mc:Fallback>
                <p:oleObj name="think-cell Slide" r:id="rId15" imgW="404" imgH="405" progId="TCLayout.ActiveDocument.1">
                  <p:embed/>
                  <p:pic>
                    <p:nvPicPr>
                      <p:cNvPr id="8" name="Object 7" hidden="1">
                        <a:extLst>
                          <a:ext uri="{FF2B5EF4-FFF2-40B4-BE49-F238E27FC236}">
                            <a16:creationId xmlns:a16="http://schemas.microsoft.com/office/drawing/2014/main" id="{8519EB9D-B44A-455B-936E-12A3DAF9D9B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0C6C035-FC29-49B9-92F0-72A84D5DF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5EAADC-24AD-4037-B49B-998FC2CC86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BDBD2-6855-417F-AE5B-BB500EC5E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C5E2A-1A32-4898-A0C8-957D906E8057}" type="datetimeFigureOut">
              <a:rPr lang="en-US" smtClean="0"/>
              <a:t>4/20/2022</a:t>
            </a:fld>
            <a:endParaRPr lang="en-US"/>
          </a:p>
        </p:txBody>
      </p:sp>
      <p:sp>
        <p:nvSpPr>
          <p:cNvPr id="5" name="Footer Placeholder 4">
            <a:extLst>
              <a:ext uri="{FF2B5EF4-FFF2-40B4-BE49-F238E27FC236}">
                <a16:creationId xmlns:a16="http://schemas.microsoft.com/office/drawing/2014/main" id="{906F176C-D97A-4A60-B3F1-309CEA77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CE99B-8AA7-4F6E-8D2B-F333DB38A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AD8E2-DB30-4FFB-9440-010304C1495C}" type="slidenum">
              <a:rPr lang="en-US" smtClean="0"/>
              <a:t>‹#›</a:t>
            </a:fld>
            <a:endParaRPr lang="en-US"/>
          </a:p>
        </p:txBody>
      </p:sp>
    </p:spTree>
    <p:extLst>
      <p:ext uri="{BB962C8B-B14F-4D97-AF65-F5344CB8AC3E}">
        <p14:creationId xmlns:p14="http://schemas.microsoft.com/office/powerpoint/2010/main" val="39058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hyperlink" Target="https://ccrs.pmi.org/" TargetMode="External"/><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www.pmi.org/certifications/certification-resources/maintain/earn-pdus/contribute" TargetMode="External"/><Relationship Id="rId3" Type="http://schemas.openxmlformats.org/officeDocument/2006/relationships/slideLayout" Target="../slideLayouts/slideLayout2.xml"/><Relationship Id="rId7" Type="http://schemas.openxmlformats.org/officeDocument/2006/relationships/hyperlink" Target="https://www.pmi.org/certifications/certification-resources/maintain/earn-pdus/education" TargetMode="Externa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hyperlink" Target="https://www.pmi.org/certifications/certification-resources/maintain" TargetMode="External"/><Relationship Id="rId11" Type="http://schemas.openxmlformats.org/officeDocument/2006/relationships/hyperlink" Target="https://www.projectmanagement.com/Knowledge-Shelf/" TargetMode="External"/><Relationship Id="rId5" Type="http://schemas.openxmlformats.org/officeDocument/2006/relationships/image" Target="../media/image1.emf"/><Relationship Id="rId10" Type="http://schemas.openxmlformats.org/officeDocument/2006/relationships/hyperlink" Target="https://www.projectmanagement.com/contentPages/page.cfm?ID=192846&amp;thisPageURL=/pages/192846/Contribute-Content-to-ProjectManagement-com#_=_" TargetMode="External"/><Relationship Id="rId4" Type="http://schemas.openxmlformats.org/officeDocument/2006/relationships/oleObject" Target="../embeddings/oleObject11.bin"/><Relationship Id="rId9" Type="http://schemas.openxmlformats.org/officeDocument/2006/relationships/hyperlink" Target="https://ccrs.pmi.org/claim"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ccrs.pmi.org/" TargetMode="Externa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276" y="3633"/>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
        <p:nvSpPr>
          <p:cNvPr id="5" name="object 5"/>
          <p:cNvSpPr txBox="1"/>
          <p:nvPr/>
        </p:nvSpPr>
        <p:spPr>
          <a:xfrm>
            <a:off x="306425" y="2181225"/>
            <a:ext cx="3771900" cy="1506182"/>
          </a:xfrm>
          <a:prstGeom prst="rect">
            <a:avLst/>
          </a:prstGeom>
        </p:spPr>
        <p:txBody>
          <a:bodyPr vert="horz" wrap="square" lIns="0" tIns="13335" rIns="0" bIns="0" rtlCol="0">
            <a:spAutoFit/>
          </a:bodyPr>
          <a:lstStyle/>
          <a:p>
            <a:pPr marL="12700">
              <a:lnSpc>
                <a:spcPct val="100000"/>
              </a:lnSpc>
              <a:spcBef>
                <a:spcPts val="105"/>
              </a:spcBef>
            </a:pPr>
            <a:endParaRPr sz="3200" dirty="0">
              <a:latin typeface="Arial MT"/>
              <a:cs typeface="Arial MT"/>
            </a:endParaRPr>
          </a:p>
          <a:p>
            <a:pPr>
              <a:lnSpc>
                <a:spcPct val="100000"/>
              </a:lnSpc>
              <a:spcBef>
                <a:spcPts val="45"/>
              </a:spcBef>
            </a:pPr>
            <a:endParaRPr sz="3300" dirty="0">
              <a:latin typeface="Arial MT"/>
              <a:cs typeface="Arial MT"/>
            </a:endParaRPr>
          </a:p>
          <a:p>
            <a:pPr marL="12700" marR="5080">
              <a:lnSpc>
                <a:spcPct val="100000"/>
              </a:lnSpc>
            </a:pPr>
            <a:r>
              <a:rPr lang="en-US" sz="3200" spc="-5" dirty="0">
                <a:solidFill>
                  <a:srgbClr val="FFFFFF"/>
                </a:solidFill>
                <a:latin typeface="Arial MT"/>
                <a:cs typeface="Arial MT"/>
              </a:rPr>
              <a:t>PDU webinar</a:t>
            </a:r>
          </a:p>
        </p:txBody>
      </p:sp>
      <p:pic>
        <p:nvPicPr>
          <p:cNvPr id="1026" name="Picture 2">
            <a:extLst>
              <a:ext uri="{FF2B5EF4-FFF2-40B4-BE49-F238E27FC236}">
                <a16:creationId xmlns:a16="http://schemas.microsoft.com/office/drawing/2014/main" id="{74362BF0-1C64-4316-8BD0-C3114612F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794" y="-12832"/>
            <a:ext cx="8020205" cy="68744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6"/>
          <p:cNvGrpSpPr/>
          <p:nvPr/>
        </p:nvGrpSpPr>
        <p:grpSpPr>
          <a:xfrm>
            <a:off x="316991" y="56720"/>
            <a:ext cx="11568584" cy="6419148"/>
            <a:chOff x="316991" y="271283"/>
            <a:chExt cx="11631295" cy="6204585"/>
          </a:xfrm>
        </p:grpSpPr>
        <p:sp>
          <p:nvSpPr>
            <p:cNvPr id="7" name="object 7"/>
            <p:cNvSpPr/>
            <p:nvPr/>
          </p:nvSpPr>
          <p:spPr>
            <a:xfrm>
              <a:off x="9956292" y="271284"/>
              <a:ext cx="1991995" cy="6203950"/>
            </a:xfrm>
            <a:custGeom>
              <a:avLst/>
              <a:gdLst/>
              <a:ahLst/>
              <a:cxnLst/>
              <a:rect l="l" t="t" r="r" b="b"/>
              <a:pathLst>
                <a:path w="1991995" h="6203950">
                  <a:moveTo>
                    <a:pt x="311708" y="1849577"/>
                  </a:moveTo>
                  <a:lnTo>
                    <a:pt x="303784" y="1800161"/>
                  </a:lnTo>
                  <a:lnTo>
                    <a:pt x="281698" y="1757311"/>
                  </a:lnTo>
                  <a:lnTo>
                    <a:pt x="247967" y="1723593"/>
                  </a:lnTo>
                  <a:lnTo>
                    <a:pt x="205117" y="1701495"/>
                  </a:lnTo>
                  <a:lnTo>
                    <a:pt x="155689" y="1693570"/>
                  </a:lnTo>
                  <a:lnTo>
                    <a:pt x="106426" y="1701495"/>
                  </a:lnTo>
                  <a:lnTo>
                    <a:pt x="63677" y="1723593"/>
                  </a:lnTo>
                  <a:lnTo>
                    <a:pt x="29997" y="1757311"/>
                  </a:lnTo>
                  <a:lnTo>
                    <a:pt x="7912" y="1800161"/>
                  </a:lnTo>
                  <a:lnTo>
                    <a:pt x="0" y="1849577"/>
                  </a:lnTo>
                  <a:lnTo>
                    <a:pt x="7912" y="1898878"/>
                  </a:lnTo>
                  <a:lnTo>
                    <a:pt x="29997" y="1941703"/>
                  </a:lnTo>
                  <a:lnTo>
                    <a:pt x="63677" y="1975485"/>
                  </a:lnTo>
                  <a:lnTo>
                    <a:pt x="106426" y="1997633"/>
                  </a:lnTo>
                  <a:lnTo>
                    <a:pt x="155689" y="2005584"/>
                  </a:lnTo>
                  <a:lnTo>
                    <a:pt x="205117" y="1997633"/>
                  </a:lnTo>
                  <a:lnTo>
                    <a:pt x="247967" y="1975485"/>
                  </a:lnTo>
                  <a:lnTo>
                    <a:pt x="281698" y="1941703"/>
                  </a:lnTo>
                  <a:lnTo>
                    <a:pt x="303784" y="1898878"/>
                  </a:lnTo>
                  <a:lnTo>
                    <a:pt x="311708" y="1849577"/>
                  </a:lnTo>
                  <a:close/>
                </a:path>
                <a:path w="1991995" h="6203950">
                  <a:moveTo>
                    <a:pt x="311708" y="1537589"/>
                  </a:moveTo>
                  <a:lnTo>
                    <a:pt x="303784" y="1488147"/>
                  </a:lnTo>
                  <a:lnTo>
                    <a:pt x="281698" y="1445310"/>
                  </a:lnTo>
                  <a:lnTo>
                    <a:pt x="247967" y="1411566"/>
                  </a:lnTo>
                  <a:lnTo>
                    <a:pt x="205117" y="1389468"/>
                  </a:lnTo>
                  <a:lnTo>
                    <a:pt x="155689" y="1381544"/>
                  </a:lnTo>
                  <a:lnTo>
                    <a:pt x="106426" y="1389468"/>
                  </a:lnTo>
                  <a:lnTo>
                    <a:pt x="63677" y="1411566"/>
                  </a:lnTo>
                  <a:lnTo>
                    <a:pt x="29997" y="1445310"/>
                  </a:lnTo>
                  <a:lnTo>
                    <a:pt x="7912" y="1488147"/>
                  </a:lnTo>
                  <a:lnTo>
                    <a:pt x="0" y="1537589"/>
                  </a:lnTo>
                  <a:lnTo>
                    <a:pt x="7912" y="1586877"/>
                  </a:lnTo>
                  <a:lnTo>
                    <a:pt x="29997" y="1629689"/>
                  </a:lnTo>
                  <a:lnTo>
                    <a:pt x="63677" y="1663471"/>
                  </a:lnTo>
                  <a:lnTo>
                    <a:pt x="106426" y="1685620"/>
                  </a:lnTo>
                  <a:lnTo>
                    <a:pt x="155689" y="1693570"/>
                  </a:lnTo>
                  <a:lnTo>
                    <a:pt x="205117" y="1685620"/>
                  </a:lnTo>
                  <a:lnTo>
                    <a:pt x="247967" y="1663471"/>
                  </a:lnTo>
                  <a:lnTo>
                    <a:pt x="281698" y="1629689"/>
                  </a:lnTo>
                  <a:lnTo>
                    <a:pt x="303784" y="1586877"/>
                  </a:lnTo>
                  <a:lnTo>
                    <a:pt x="311708" y="1537589"/>
                  </a:lnTo>
                  <a:close/>
                </a:path>
                <a:path w="1991995" h="6203950">
                  <a:moveTo>
                    <a:pt x="311708" y="1225550"/>
                  </a:moveTo>
                  <a:lnTo>
                    <a:pt x="303784" y="1176147"/>
                  </a:lnTo>
                  <a:lnTo>
                    <a:pt x="281698" y="1133386"/>
                  </a:lnTo>
                  <a:lnTo>
                    <a:pt x="247967" y="1099756"/>
                  </a:lnTo>
                  <a:lnTo>
                    <a:pt x="205117" y="1077747"/>
                  </a:lnTo>
                  <a:lnTo>
                    <a:pt x="155689" y="1069848"/>
                  </a:lnTo>
                  <a:lnTo>
                    <a:pt x="106426" y="1077747"/>
                  </a:lnTo>
                  <a:lnTo>
                    <a:pt x="63677" y="1099756"/>
                  </a:lnTo>
                  <a:lnTo>
                    <a:pt x="29997" y="1133386"/>
                  </a:lnTo>
                  <a:lnTo>
                    <a:pt x="7912" y="1176147"/>
                  </a:lnTo>
                  <a:lnTo>
                    <a:pt x="0" y="1225550"/>
                  </a:lnTo>
                  <a:lnTo>
                    <a:pt x="7912" y="1274838"/>
                  </a:lnTo>
                  <a:lnTo>
                    <a:pt x="29997" y="1317663"/>
                  </a:lnTo>
                  <a:lnTo>
                    <a:pt x="63677" y="1351432"/>
                  </a:lnTo>
                  <a:lnTo>
                    <a:pt x="106426" y="1373593"/>
                  </a:lnTo>
                  <a:lnTo>
                    <a:pt x="155689" y="1381544"/>
                  </a:lnTo>
                  <a:lnTo>
                    <a:pt x="205117" y="1373593"/>
                  </a:lnTo>
                  <a:lnTo>
                    <a:pt x="247967" y="1351432"/>
                  </a:lnTo>
                  <a:lnTo>
                    <a:pt x="281698" y="1317663"/>
                  </a:lnTo>
                  <a:lnTo>
                    <a:pt x="303784" y="1274838"/>
                  </a:lnTo>
                  <a:lnTo>
                    <a:pt x="311708" y="1225550"/>
                  </a:lnTo>
                  <a:close/>
                </a:path>
                <a:path w="1991995" h="6203950">
                  <a:moveTo>
                    <a:pt x="623735" y="1849577"/>
                  </a:moveTo>
                  <a:lnTo>
                    <a:pt x="615810" y="1800161"/>
                  </a:lnTo>
                  <a:lnTo>
                    <a:pt x="593725" y="1757311"/>
                  </a:lnTo>
                  <a:lnTo>
                    <a:pt x="559993" y="1723593"/>
                  </a:lnTo>
                  <a:lnTo>
                    <a:pt x="517156" y="1701495"/>
                  </a:lnTo>
                  <a:lnTo>
                    <a:pt x="467728" y="1693570"/>
                  </a:lnTo>
                  <a:lnTo>
                    <a:pt x="418426" y="1701495"/>
                  </a:lnTo>
                  <a:lnTo>
                    <a:pt x="375602" y="1723593"/>
                  </a:lnTo>
                  <a:lnTo>
                    <a:pt x="341820" y="1757311"/>
                  </a:lnTo>
                  <a:lnTo>
                    <a:pt x="319671" y="1800161"/>
                  </a:lnTo>
                  <a:lnTo>
                    <a:pt x="311708" y="1849577"/>
                  </a:lnTo>
                  <a:lnTo>
                    <a:pt x="319671" y="1898878"/>
                  </a:lnTo>
                  <a:lnTo>
                    <a:pt x="341820" y="1941703"/>
                  </a:lnTo>
                  <a:lnTo>
                    <a:pt x="375602" y="1975485"/>
                  </a:lnTo>
                  <a:lnTo>
                    <a:pt x="418426" y="1997633"/>
                  </a:lnTo>
                  <a:lnTo>
                    <a:pt x="467728" y="2005584"/>
                  </a:lnTo>
                  <a:lnTo>
                    <a:pt x="517156" y="1997633"/>
                  </a:lnTo>
                  <a:lnTo>
                    <a:pt x="559993" y="1975485"/>
                  </a:lnTo>
                  <a:lnTo>
                    <a:pt x="593725" y="1941703"/>
                  </a:lnTo>
                  <a:lnTo>
                    <a:pt x="615810" y="1898878"/>
                  </a:lnTo>
                  <a:lnTo>
                    <a:pt x="623735" y="1849577"/>
                  </a:lnTo>
                  <a:close/>
                </a:path>
                <a:path w="1991995" h="6203950">
                  <a:moveTo>
                    <a:pt x="623735" y="1537589"/>
                  </a:moveTo>
                  <a:lnTo>
                    <a:pt x="615810" y="1488147"/>
                  </a:lnTo>
                  <a:lnTo>
                    <a:pt x="593725" y="1445310"/>
                  </a:lnTo>
                  <a:lnTo>
                    <a:pt x="559993" y="1411566"/>
                  </a:lnTo>
                  <a:lnTo>
                    <a:pt x="517156" y="1389468"/>
                  </a:lnTo>
                  <a:lnTo>
                    <a:pt x="467728" y="1381544"/>
                  </a:lnTo>
                  <a:lnTo>
                    <a:pt x="418426" y="1389468"/>
                  </a:lnTo>
                  <a:lnTo>
                    <a:pt x="375602" y="1411566"/>
                  </a:lnTo>
                  <a:lnTo>
                    <a:pt x="341820" y="1445310"/>
                  </a:lnTo>
                  <a:lnTo>
                    <a:pt x="319671" y="1488147"/>
                  </a:lnTo>
                  <a:lnTo>
                    <a:pt x="311708" y="1537589"/>
                  </a:lnTo>
                  <a:lnTo>
                    <a:pt x="319671" y="1586877"/>
                  </a:lnTo>
                  <a:lnTo>
                    <a:pt x="341820" y="1629689"/>
                  </a:lnTo>
                  <a:lnTo>
                    <a:pt x="375602" y="1663471"/>
                  </a:lnTo>
                  <a:lnTo>
                    <a:pt x="418426" y="1685620"/>
                  </a:lnTo>
                  <a:lnTo>
                    <a:pt x="467728" y="1693570"/>
                  </a:lnTo>
                  <a:lnTo>
                    <a:pt x="517156" y="1685620"/>
                  </a:lnTo>
                  <a:lnTo>
                    <a:pt x="559993" y="1663471"/>
                  </a:lnTo>
                  <a:lnTo>
                    <a:pt x="593725" y="1629689"/>
                  </a:lnTo>
                  <a:lnTo>
                    <a:pt x="615810" y="1586877"/>
                  </a:lnTo>
                  <a:lnTo>
                    <a:pt x="623735" y="1537589"/>
                  </a:lnTo>
                  <a:close/>
                </a:path>
                <a:path w="1991995" h="6203950">
                  <a:moveTo>
                    <a:pt x="623735" y="1225550"/>
                  </a:moveTo>
                  <a:lnTo>
                    <a:pt x="615810" y="1176147"/>
                  </a:lnTo>
                  <a:lnTo>
                    <a:pt x="593725" y="1133386"/>
                  </a:lnTo>
                  <a:lnTo>
                    <a:pt x="559993" y="1099756"/>
                  </a:lnTo>
                  <a:lnTo>
                    <a:pt x="517156" y="1077747"/>
                  </a:lnTo>
                  <a:lnTo>
                    <a:pt x="467728" y="1069848"/>
                  </a:lnTo>
                  <a:lnTo>
                    <a:pt x="418426" y="1077747"/>
                  </a:lnTo>
                  <a:lnTo>
                    <a:pt x="375602" y="1099756"/>
                  </a:lnTo>
                  <a:lnTo>
                    <a:pt x="341820" y="1133386"/>
                  </a:lnTo>
                  <a:lnTo>
                    <a:pt x="319671" y="1176147"/>
                  </a:lnTo>
                  <a:lnTo>
                    <a:pt x="311708" y="1225550"/>
                  </a:lnTo>
                  <a:lnTo>
                    <a:pt x="319671" y="1274838"/>
                  </a:lnTo>
                  <a:lnTo>
                    <a:pt x="341820" y="1317663"/>
                  </a:lnTo>
                  <a:lnTo>
                    <a:pt x="375602" y="1351432"/>
                  </a:lnTo>
                  <a:lnTo>
                    <a:pt x="418426" y="1373593"/>
                  </a:lnTo>
                  <a:lnTo>
                    <a:pt x="467728" y="1381544"/>
                  </a:lnTo>
                  <a:lnTo>
                    <a:pt x="517156" y="1373593"/>
                  </a:lnTo>
                  <a:lnTo>
                    <a:pt x="559993" y="1351432"/>
                  </a:lnTo>
                  <a:lnTo>
                    <a:pt x="593725" y="1317663"/>
                  </a:lnTo>
                  <a:lnTo>
                    <a:pt x="615810" y="1274838"/>
                  </a:lnTo>
                  <a:lnTo>
                    <a:pt x="623735" y="1225550"/>
                  </a:lnTo>
                  <a:close/>
                </a:path>
                <a:path w="1991995" h="6203950">
                  <a:moveTo>
                    <a:pt x="935799" y="1849577"/>
                  </a:moveTo>
                  <a:lnTo>
                    <a:pt x="927874" y="1800161"/>
                  </a:lnTo>
                  <a:lnTo>
                    <a:pt x="905776" y="1757311"/>
                  </a:lnTo>
                  <a:lnTo>
                    <a:pt x="872045" y="1723593"/>
                  </a:lnTo>
                  <a:lnTo>
                    <a:pt x="829208" y="1701495"/>
                  </a:lnTo>
                  <a:lnTo>
                    <a:pt x="779792" y="1693570"/>
                  </a:lnTo>
                  <a:lnTo>
                    <a:pt x="730491" y="1701495"/>
                  </a:lnTo>
                  <a:lnTo>
                    <a:pt x="687654" y="1723593"/>
                  </a:lnTo>
                  <a:lnTo>
                    <a:pt x="653859" y="1757311"/>
                  </a:lnTo>
                  <a:lnTo>
                    <a:pt x="631698" y="1800161"/>
                  </a:lnTo>
                  <a:lnTo>
                    <a:pt x="623735" y="1849577"/>
                  </a:lnTo>
                  <a:lnTo>
                    <a:pt x="631698" y="1898878"/>
                  </a:lnTo>
                  <a:lnTo>
                    <a:pt x="653859" y="1941703"/>
                  </a:lnTo>
                  <a:lnTo>
                    <a:pt x="687654" y="1975485"/>
                  </a:lnTo>
                  <a:lnTo>
                    <a:pt x="730491" y="1997633"/>
                  </a:lnTo>
                  <a:lnTo>
                    <a:pt x="779792" y="2005584"/>
                  </a:lnTo>
                  <a:lnTo>
                    <a:pt x="829208" y="1997633"/>
                  </a:lnTo>
                  <a:lnTo>
                    <a:pt x="872045" y="1975485"/>
                  </a:lnTo>
                  <a:lnTo>
                    <a:pt x="905776" y="1941703"/>
                  </a:lnTo>
                  <a:lnTo>
                    <a:pt x="927874" y="1898878"/>
                  </a:lnTo>
                  <a:lnTo>
                    <a:pt x="935799" y="1849577"/>
                  </a:lnTo>
                  <a:close/>
                </a:path>
                <a:path w="1991995" h="6203950">
                  <a:moveTo>
                    <a:pt x="935799" y="1537589"/>
                  </a:moveTo>
                  <a:lnTo>
                    <a:pt x="927874" y="1488147"/>
                  </a:lnTo>
                  <a:lnTo>
                    <a:pt x="905776" y="1445310"/>
                  </a:lnTo>
                  <a:lnTo>
                    <a:pt x="872045" y="1411566"/>
                  </a:lnTo>
                  <a:lnTo>
                    <a:pt x="829208" y="1389468"/>
                  </a:lnTo>
                  <a:lnTo>
                    <a:pt x="779792" y="1381544"/>
                  </a:lnTo>
                  <a:lnTo>
                    <a:pt x="730491" y="1389468"/>
                  </a:lnTo>
                  <a:lnTo>
                    <a:pt x="687654" y="1411566"/>
                  </a:lnTo>
                  <a:lnTo>
                    <a:pt x="653859" y="1445310"/>
                  </a:lnTo>
                  <a:lnTo>
                    <a:pt x="631698" y="1488147"/>
                  </a:lnTo>
                  <a:lnTo>
                    <a:pt x="623735" y="1537589"/>
                  </a:lnTo>
                  <a:lnTo>
                    <a:pt x="631698" y="1586877"/>
                  </a:lnTo>
                  <a:lnTo>
                    <a:pt x="653859" y="1629689"/>
                  </a:lnTo>
                  <a:lnTo>
                    <a:pt x="687654" y="1663471"/>
                  </a:lnTo>
                  <a:lnTo>
                    <a:pt x="730491" y="1685620"/>
                  </a:lnTo>
                  <a:lnTo>
                    <a:pt x="779792" y="1693570"/>
                  </a:lnTo>
                  <a:lnTo>
                    <a:pt x="829208" y="1685620"/>
                  </a:lnTo>
                  <a:lnTo>
                    <a:pt x="872045" y="1663471"/>
                  </a:lnTo>
                  <a:lnTo>
                    <a:pt x="905776" y="1629689"/>
                  </a:lnTo>
                  <a:lnTo>
                    <a:pt x="927874" y="1586877"/>
                  </a:lnTo>
                  <a:lnTo>
                    <a:pt x="935799" y="1537589"/>
                  </a:lnTo>
                  <a:close/>
                </a:path>
                <a:path w="1991995" h="6203950">
                  <a:moveTo>
                    <a:pt x="935799" y="1225550"/>
                  </a:moveTo>
                  <a:lnTo>
                    <a:pt x="927874" y="1176147"/>
                  </a:lnTo>
                  <a:lnTo>
                    <a:pt x="905776" y="1133386"/>
                  </a:lnTo>
                  <a:lnTo>
                    <a:pt x="872045" y="1099756"/>
                  </a:lnTo>
                  <a:lnTo>
                    <a:pt x="829208" y="1077747"/>
                  </a:lnTo>
                  <a:lnTo>
                    <a:pt x="779792" y="1069848"/>
                  </a:lnTo>
                  <a:lnTo>
                    <a:pt x="730491" y="1077747"/>
                  </a:lnTo>
                  <a:lnTo>
                    <a:pt x="687654" y="1099756"/>
                  </a:lnTo>
                  <a:lnTo>
                    <a:pt x="653859" y="1133386"/>
                  </a:lnTo>
                  <a:lnTo>
                    <a:pt x="631698" y="1176147"/>
                  </a:lnTo>
                  <a:lnTo>
                    <a:pt x="623735" y="1225550"/>
                  </a:lnTo>
                  <a:lnTo>
                    <a:pt x="631698" y="1274838"/>
                  </a:lnTo>
                  <a:lnTo>
                    <a:pt x="653859" y="1317663"/>
                  </a:lnTo>
                  <a:lnTo>
                    <a:pt x="687654" y="1351432"/>
                  </a:lnTo>
                  <a:lnTo>
                    <a:pt x="730491" y="1373593"/>
                  </a:lnTo>
                  <a:lnTo>
                    <a:pt x="779792" y="1381544"/>
                  </a:lnTo>
                  <a:lnTo>
                    <a:pt x="829208" y="1373593"/>
                  </a:lnTo>
                  <a:lnTo>
                    <a:pt x="872045" y="1351432"/>
                  </a:lnTo>
                  <a:lnTo>
                    <a:pt x="905776" y="1317663"/>
                  </a:lnTo>
                  <a:lnTo>
                    <a:pt x="927874" y="1274838"/>
                  </a:lnTo>
                  <a:lnTo>
                    <a:pt x="935799" y="1225550"/>
                  </a:lnTo>
                  <a:close/>
                </a:path>
                <a:path w="1991995" h="6203950">
                  <a:moveTo>
                    <a:pt x="1354175" y="6059284"/>
                  </a:moveTo>
                  <a:lnTo>
                    <a:pt x="1346809" y="6013653"/>
                  </a:lnTo>
                  <a:lnTo>
                    <a:pt x="1326311" y="5973965"/>
                  </a:lnTo>
                  <a:lnTo>
                    <a:pt x="1295031" y="5942635"/>
                  </a:lnTo>
                  <a:lnTo>
                    <a:pt x="1255331" y="5922073"/>
                  </a:lnTo>
                  <a:lnTo>
                    <a:pt x="1209560" y="5914682"/>
                  </a:lnTo>
                  <a:lnTo>
                    <a:pt x="1163955" y="5922073"/>
                  </a:lnTo>
                  <a:lnTo>
                    <a:pt x="1124343" y="5942635"/>
                  </a:lnTo>
                  <a:lnTo>
                    <a:pt x="1093101" y="5973965"/>
                  </a:lnTo>
                  <a:lnTo>
                    <a:pt x="1072629" y="6013653"/>
                  </a:lnTo>
                  <a:lnTo>
                    <a:pt x="1065263" y="6059284"/>
                  </a:lnTo>
                  <a:lnTo>
                    <a:pt x="1072629" y="6105055"/>
                  </a:lnTo>
                  <a:lnTo>
                    <a:pt x="1093101" y="6144755"/>
                  </a:lnTo>
                  <a:lnTo>
                    <a:pt x="1124343" y="6176035"/>
                  </a:lnTo>
                  <a:lnTo>
                    <a:pt x="1163955" y="6196533"/>
                  </a:lnTo>
                  <a:lnTo>
                    <a:pt x="1209560" y="6203886"/>
                  </a:lnTo>
                  <a:lnTo>
                    <a:pt x="1255331" y="6196533"/>
                  </a:lnTo>
                  <a:lnTo>
                    <a:pt x="1295031" y="6176035"/>
                  </a:lnTo>
                  <a:lnTo>
                    <a:pt x="1326311" y="6144755"/>
                  </a:lnTo>
                  <a:lnTo>
                    <a:pt x="1346809" y="6105055"/>
                  </a:lnTo>
                  <a:lnTo>
                    <a:pt x="1354175" y="6059284"/>
                  </a:lnTo>
                  <a:close/>
                </a:path>
                <a:path w="1991995" h="6203950">
                  <a:moveTo>
                    <a:pt x="1354175" y="5423370"/>
                  </a:moveTo>
                  <a:lnTo>
                    <a:pt x="1346809" y="5377650"/>
                  </a:lnTo>
                  <a:lnTo>
                    <a:pt x="1326311" y="5338026"/>
                  </a:lnTo>
                  <a:lnTo>
                    <a:pt x="1295031" y="5306834"/>
                  </a:lnTo>
                  <a:lnTo>
                    <a:pt x="1255331" y="5286400"/>
                  </a:lnTo>
                  <a:lnTo>
                    <a:pt x="1209560" y="5279085"/>
                  </a:lnTo>
                  <a:lnTo>
                    <a:pt x="1163955" y="5286400"/>
                  </a:lnTo>
                  <a:lnTo>
                    <a:pt x="1124343" y="5306834"/>
                  </a:lnTo>
                  <a:lnTo>
                    <a:pt x="1093101" y="5338026"/>
                  </a:lnTo>
                  <a:lnTo>
                    <a:pt x="1072629" y="5377650"/>
                  </a:lnTo>
                  <a:lnTo>
                    <a:pt x="1065263" y="5423370"/>
                  </a:lnTo>
                  <a:lnTo>
                    <a:pt x="1072629" y="5468988"/>
                  </a:lnTo>
                  <a:lnTo>
                    <a:pt x="1093101" y="5508599"/>
                  </a:lnTo>
                  <a:lnTo>
                    <a:pt x="1124343" y="5539829"/>
                  </a:lnTo>
                  <a:lnTo>
                    <a:pt x="1163955" y="5560314"/>
                  </a:lnTo>
                  <a:lnTo>
                    <a:pt x="1209560" y="5567667"/>
                  </a:lnTo>
                  <a:lnTo>
                    <a:pt x="1255331" y="5560314"/>
                  </a:lnTo>
                  <a:lnTo>
                    <a:pt x="1295031" y="5539829"/>
                  </a:lnTo>
                  <a:lnTo>
                    <a:pt x="1326311" y="5508599"/>
                  </a:lnTo>
                  <a:lnTo>
                    <a:pt x="1346809" y="5468988"/>
                  </a:lnTo>
                  <a:lnTo>
                    <a:pt x="1354175" y="5423370"/>
                  </a:lnTo>
                  <a:close/>
                </a:path>
                <a:path w="1991995" h="6203950">
                  <a:moveTo>
                    <a:pt x="1521587" y="2565514"/>
                  </a:moveTo>
                  <a:lnTo>
                    <a:pt x="1062228" y="3025140"/>
                  </a:lnTo>
                  <a:lnTo>
                    <a:pt x="1521587" y="3025140"/>
                  </a:lnTo>
                  <a:lnTo>
                    <a:pt x="1521587" y="2565514"/>
                  </a:lnTo>
                  <a:close/>
                </a:path>
                <a:path w="1991995" h="6203950">
                  <a:moveTo>
                    <a:pt x="1521587" y="2106142"/>
                  </a:moveTo>
                  <a:lnTo>
                    <a:pt x="1062215" y="2565514"/>
                  </a:lnTo>
                  <a:lnTo>
                    <a:pt x="1521587" y="2565514"/>
                  </a:lnTo>
                  <a:lnTo>
                    <a:pt x="1521587" y="2106142"/>
                  </a:lnTo>
                  <a:close/>
                </a:path>
                <a:path w="1991995" h="6203950">
                  <a:moveTo>
                    <a:pt x="1759089" y="5741162"/>
                  </a:moveTo>
                  <a:lnTo>
                    <a:pt x="1754390" y="5694591"/>
                  </a:lnTo>
                  <a:lnTo>
                    <a:pt x="1740916" y="5651195"/>
                  </a:lnTo>
                  <a:lnTo>
                    <a:pt x="1719592" y="5611888"/>
                  </a:lnTo>
                  <a:lnTo>
                    <a:pt x="1691347" y="5577637"/>
                  </a:lnTo>
                  <a:lnTo>
                    <a:pt x="1657121" y="5549366"/>
                  </a:lnTo>
                  <a:lnTo>
                    <a:pt x="1617814" y="5528018"/>
                  </a:lnTo>
                  <a:lnTo>
                    <a:pt x="1574355" y="5514505"/>
                  </a:lnTo>
                  <a:lnTo>
                    <a:pt x="1527695" y="5509806"/>
                  </a:lnTo>
                  <a:lnTo>
                    <a:pt x="1481124" y="5514505"/>
                  </a:lnTo>
                  <a:lnTo>
                    <a:pt x="1437728" y="5528018"/>
                  </a:lnTo>
                  <a:lnTo>
                    <a:pt x="1398435" y="5549366"/>
                  </a:lnTo>
                  <a:lnTo>
                    <a:pt x="1364170" y="5577637"/>
                  </a:lnTo>
                  <a:lnTo>
                    <a:pt x="1335900" y="5611888"/>
                  </a:lnTo>
                  <a:lnTo>
                    <a:pt x="1314538" y="5651195"/>
                  </a:lnTo>
                  <a:lnTo>
                    <a:pt x="1301038" y="5694591"/>
                  </a:lnTo>
                  <a:lnTo>
                    <a:pt x="1296327" y="5741162"/>
                  </a:lnTo>
                  <a:lnTo>
                    <a:pt x="1301038" y="5787822"/>
                  </a:lnTo>
                  <a:lnTo>
                    <a:pt x="1314538" y="5831268"/>
                  </a:lnTo>
                  <a:lnTo>
                    <a:pt x="1335900" y="5870575"/>
                  </a:lnTo>
                  <a:lnTo>
                    <a:pt x="1364170" y="5904801"/>
                  </a:lnTo>
                  <a:lnTo>
                    <a:pt x="1398435" y="5933046"/>
                  </a:lnTo>
                  <a:lnTo>
                    <a:pt x="1437728" y="5954357"/>
                  </a:lnTo>
                  <a:lnTo>
                    <a:pt x="1481124" y="5967831"/>
                  </a:lnTo>
                  <a:lnTo>
                    <a:pt x="1527695" y="5972530"/>
                  </a:lnTo>
                  <a:lnTo>
                    <a:pt x="1574368" y="5967831"/>
                  </a:lnTo>
                  <a:lnTo>
                    <a:pt x="1617814" y="5954357"/>
                  </a:lnTo>
                  <a:lnTo>
                    <a:pt x="1657121" y="5933046"/>
                  </a:lnTo>
                  <a:lnTo>
                    <a:pt x="1691347" y="5904801"/>
                  </a:lnTo>
                  <a:lnTo>
                    <a:pt x="1719592" y="5870575"/>
                  </a:lnTo>
                  <a:lnTo>
                    <a:pt x="1740916" y="5831268"/>
                  </a:lnTo>
                  <a:lnTo>
                    <a:pt x="1754390" y="5787822"/>
                  </a:lnTo>
                  <a:lnTo>
                    <a:pt x="1759089" y="5741162"/>
                  </a:lnTo>
                  <a:close/>
                </a:path>
                <a:path w="1991995" h="6203950">
                  <a:moveTo>
                    <a:pt x="1981288" y="2565514"/>
                  </a:moveTo>
                  <a:lnTo>
                    <a:pt x="1521587" y="3025140"/>
                  </a:lnTo>
                  <a:lnTo>
                    <a:pt x="1981288" y="3025140"/>
                  </a:lnTo>
                  <a:lnTo>
                    <a:pt x="1981288" y="2565514"/>
                  </a:lnTo>
                  <a:close/>
                </a:path>
                <a:path w="1991995" h="6203950">
                  <a:moveTo>
                    <a:pt x="1981288" y="2106142"/>
                  </a:moveTo>
                  <a:lnTo>
                    <a:pt x="1521587" y="2565514"/>
                  </a:lnTo>
                  <a:lnTo>
                    <a:pt x="1981288" y="2565514"/>
                  </a:lnTo>
                  <a:lnTo>
                    <a:pt x="1981288" y="2106142"/>
                  </a:lnTo>
                  <a:close/>
                </a:path>
                <a:path w="1991995" h="6203950">
                  <a:moveTo>
                    <a:pt x="1990471" y="6059284"/>
                  </a:moveTo>
                  <a:lnTo>
                    <a:pt x="1983117" y="6013653"/>
                  </a:lnTo>
                  <a:lnTo>
                    <a:pt x="1962607" y="5973965"/>
                  </a:lnTo>
                  <a:lnTo>
                    <a:pt x="1931327" y="5942635"/>
                  </a:lnTo>
                  <a:lnTo>
                    <a:pt x="1891626" y="5922073"/>
                  </a:lnTo>
                  <a:lnTo>
                    <a:pt x="1845868" y="5914682"/>
                  </a:lnTo>
                  <a:lnTo>
                    <a:pt x="1800212" y="5922073"/>
                  </a:lnTo>
                  <a:lnTo>
                    <a:pt x="1760524" y="5942635"/>
                  </a:lnTo>
                  <a:lnTo>
                    <a:pt x="1729206" y="5973965"/>
                  </a:lnTo>
                  <a:lnTo>
                    <a:pt x="1708645" y="6013653"/>
                  </a:lnTo>
                  <a:lnTo>
                    <a:pt x="1701253" y="6059284"/>
                  </a:lnTo>
                  <a:lnTo>
                    <a:pt x="1708645" y="6105055"/>
                  </a:lnTo>
                  <a:lnTo>
                    <a:pt x="1729206" y="6144755"/>
                  </a:lnTo>
                  <a:lnTo>
                    <a:pt x="1760524" y="6176035"/>
                  </a:lnTo>
                  <a:lnTo>
                    <a:pt x="1800212" y="6196533"/>
                  </a:lnTo>
                  <a:lnTo>
                    <a:pt x="1845868" y="6203886"/>
                  </a:lnTo>
                  <a:lnTo>
                    <a:pt x="1891626" y="6196533"/>
                  </a:lnTo>
                  <a:lnTo>
                    <a:pt x="1931327" y="6176035"/>
                  </a:lnTo>
                  <a:lnTo>
                    <a:pt x="1962607" y="6144755"/>
                  </a:lnTo>
                  <a:lnTo>
                    <a:pt x="1983117" y="6105055"/>
                  </a:lnTo>
                  <a:lnTo>
                    <a:pt x="1990471" y="6059284"/>
                  </a:lnTo>
                  <a:close/>
                </a:path>
                <a:path w="1991995" h="6203950">
                  <a:moveTo>
                    <a:pt x="1990471" y="5423370"/>
                  </a:moveTo>
                  <a:lnTo>
                    <a:pt x="1983117" y="5377650"/>
                  </a:lnTo>
                  <a:lnTo>
                    <a:pt x="1962607" y="5338026"/>
                  </a:lnTo>
                  <a:lnTo>
                    <a:pt x="1931327" y="5306834"/>
                  </a:lnTo>
                  <a:lnTo>
                    <a:pt x="1891626" y="5286400"/>
                  </a:lnTo>
                  <a:lnTo>
                    <a:pt x="1845868" y="5279085"/>
                  </a:lnTo>
                  <a:lnTo>
                    <a:pt x="1800212" y="5286400"/>
                  </a:lnTo>
                  <a:lnTo>
                    <a:pt x="1760524" y="5306834"/>
                  </a:lnTo>
                  <a:lnTo>
                    <a:pt x="1729206" y="5338026"/>
                  </a:lnTo>
                  <a:lnTo>
                    <a:pt x="1708645" y="5377650"/>
                  </a:lnTo>
                  <a:lnTo>
                    <a:pt x="1701253" y="5423370"/>
                  </a:lnTo>
                  <a:lnTo>
                    <a:pt x="1708645" y="5468988"/>
                  </a:lnTo>
                  <a:lnTo>
                    <a:pt x="1729206" y="5508599"/>
                  </a:lnTo>
                  <a:lnTo>
                    <a:pt x="1760524" y="5539829"/>
                  </a:lnTo>
                  <a:lnTo>
                    <a:pt x="1800212" y="5560314"/>
                  </a:lnTo>
                  <a:lnTo>
                    <a:pt x="1845868" y="5567667"/>
                  </a:lnTo>
                  <a:lnTo>
                    <a:pt x="1891626" y="5560314"/>
                  </a:lnTo>
                  <a:lnTo>
                    <a:pt x="1931327" y="5539829"/>
                  </a:lnTo>
                  <a:lnTo>
                    <a:pt x="1962607" y="5508599"/>
                  </a:lnTo>
                  <a:lnTo>
                    <a:pt x="1983117" y="5468988"/>
                  </a:lnTo>
                  <a:lnTo>
                    <a:pt x="1990471" y="5423370"/>
                  </a:lnTo>
                  <a:close/>
                </a:path>
                <a:path w="1991995" h="6203950">
                  <a:moveTo>
                    <a:pt x="1991931" y="0"/>
                  </a:moveTo>
                  <a:lnTo>
                    <a:pt x="1065263" y="0"/>
                  </a:lnTo>
                  <a:lnTo>
                    <a:pt x="1065263" y="231432"/>
                  </a:lnTo>
                  <a:lnTo>
                    <a:pt x="1111897" y="236143"/>
                  </a:lnTo>
                  <a:lnTo>
                    <a:pt x="1155331" y="249631"/>
                  </a:lnTo>
                  <a:lnTo>
                    <a:pt x="1194650" y="270967"/>
                  </a:lnTo>
                  <a:lnTo>
                    <a:pt x="1228902" y="299250"/>
                  </a:lnTo>
                  <a:lnTo>
                    <a:pt x="1257160" y="333540"/>
                  </a:lnTo>
                  <a:lnTo>
                    <a:pt x="1278509" y="372897"/>
                  </a:lnTo>
                  <a:lnTo>
                    <a:pt x="1291996" y="416420"/>
                  </a:lnTo>
                  <a:lnTo>
                    <a:pt x="1296695" y="463169"/>
                  </a:lnTo>
                  <a:lnTo>
                    <a:pt x="1291996" y="509803"/>
                  </a:lnTo>
                  <a:lnTo>
                    <a:pt x="1278509" y="553262"/>
                  </a:lnTo>
                  <a:lnTo>
                    <a:pt x="1257160" y="592620"/>
                  </a:lnTo>
                  <a:lnTo>
                    <a:pt x="1228902" y="626922"/>
                  </a:lnTo>
                  <a:lnTo>
                    <a:pt x="1194650" y="655243"/>
                  </a:lnTo>
                  <a:lnTo>
                    <a:pt x="1155331" y="676630"/>
                  </a:lnTo>
                  <a:lnTo>
                    <a:pt x="1111897" y="690156"/>
                  </a:lnTo>
                  <a:lnTo>
                    <a:pt x="1065263" y="694867"/>
                  </a:lnTo>
                  <a:lnTo>
                    <a:pt x="1065276" y="926592"/>
                  </a:lnTo>
                  <a:lnTo>
                    <a:pt x="1991931" y="926592"/>
                  </a:lnTo>
                  <a:lnTo>
                    <a:pt x="1991931" y="694867"/>
                  </a:lnTo>
                  <a:lnTo>
                    <a:pt x="1945284" y="690156"/>
                  </a:lnTo>
                  <a:lnTo>
                    <a:pt x="1901799" y="676630"/>
                  </a:lnTo>
                  <a:lnTo>
                    <a:pt x="1862442" y="655243"/>
                  </a:lnTo>
                  <a:lnTo>
                    <a:pt x="1828126" y="626922"/>
                  </a:lnTo>
                  <a:lnTo>
                    <a:pt x="1799805" y="592620"/>
                  </a:lnTo>
                  <a:lnTo>
                    <a:pt x="1778419" y="553262"/>
                  </a:lnTo>
                  <a:lnTo>
                    <a:pt x="1764893" y="509803"/>
                  </a:lnTo>
                  <a:lnTo>
                    <a:pt x="1760181" y="463169"/>
                  </a:lnTo>
                  <a:lnTo>
                    <a:pt x="1764893" y="416420"/>
                  </a:lnTo>
                  <a:lnTo>
                    <a:pt x="1778419" y="372897"/>
                  </a:lnTo>
                  <a:lnTo>
                    <a:pt x="1799805" y="333540"/>
                  </a:lnTo>
                  <a:lnTo>
                    <a:pt x="1828126" y="299250"/>
                  </a:lnTo>
                  <a:lnTo>
                    <a:pt x="1862442" y="270967"/>
                  </a:lnTo>
                  <a:lnTo>
                    <a:pt x="1901799" y="249631"/>
                  </a:lnTo>
                  <a:lnTo>
                    <a:pt x="1945284" y="236143"/>
                  </a:lnTo>
                  <a:lnTo>
                    <a:pt x="1991931" y="231432"/>
                  </a:lnTo>
                  <a:lnTo>
                    <a:pt x="1991931" y="0"/>
                  </a:lnTo>
                  <a:close/>
                </a:path>
              </a:pathLst>
            </a:custGeom>
            <a:solidFill>
              <a:srgbClr val="FFFFFF"/>
            </a:solidFill>
          </p:spPr>
          <p:txBody>
            <a:bodyPr wrap="square" lIns="0" tIns="0" rIns="0" bIns="0" rtlCol="0"/>
            <a:lstStyle/>
            <a:p>
              <a:endParaRPr/>
            </a:p>
          </p:txBody>
        </p:sp>
        <p:pic>
          <p:nvPicPr>
            <p:cNvPr id="8" name="object 8"/>
            <p:cNvPicPr/>
            <p:nvPr/>
          </p:nvPicPr>
          <p:blipFill>
            <a:blip r:embed="rId5" cstate="print"/>
            <a:stretch>
              <a:fillRect/>
            </a:stretch>
          </p:blipFill>
          <p:spPr>
            <a:xfrm>
              <a:off x="11016996" y="4511039"/>
              <a:ext cx="920496" cy="920496"/>
            </a:xfrm>
            <a:prstGeom prst="rect">
              <a:avLst/>
            </a:prstGeom>
          </p:spPr>
        </p:pic>
        <p:sp>
          <p:nvSpPr>
            <p:cNvPr id="9" name="object 9"/>
            <p:cNvSpPr/>
            <p:nvPr/>
          </p:nvSpPr>
          <p:spPr>
            <a:xfrm>
              <a:off x="316979" y="315658"/>
              <a:ext cx="8460105" cy="6160135"/>
            </a:xfrm>
            <a:custGeom>
              <a:avLst/>
              <a:gdLst/>
              <a:ahLst/>
              <a:cxnLst/>
              <a:rect l="l" t="t" r="r" b="b"/>
              <a:pathLst>
                <a:path w="8460105" h="6160135">
                  <a:moveTo>
                    <a:pt x="299313" y="325056"/>
                  </a:moveTo>
                  <a:lnTo>
                    <a:pt x="0" y="325056"/>
                  </a:lnTo>
                  <a:lnTo>
                    <a:pt x="0" y="400138"/>
                  </a:lnTo>
                  <a:lnTo>
                    <a:pt x="29044" y="406006"/>
                  </a:lnTo>
                  <a:lnTo>
                    <a:pt x="52768" y="422008"/>
                  </a:lnTo>
                  <a:lnTo>
                    <a:pt x="68757" y="445731"/>
                  </a:lnTo>
                  <a:lnTo>
                    <a:pt x="74612" y="474789"/>
                  </a:lnTo>
                  <a:lnTo>
                    <a:pt x="68757" y="504101"/>
                  </a:lnTo>
                  <a:lnTo>
                    <a:pt x="52768" y="527951"/>
                  </a:lnTo>
                  <a:lnTo>
                    <a:pt x="29044" y="543991"/>
                  </a:lnTo>
                  <a:lnTo>
                    <a:pt x="0" y="549871"/>
                  </a:lnTo>
                  <a:lnTo>
                    <a:pt x="0" y="624954"/>
                  </a:lnTo>
                  <a:lnTo>
                    <a:pt x="299313" y="624954"/>
                  </a:lnTo>
                  <a:lnTo>
                    <a:pt x="299313" y="549871"/>
                  </a:lnTo>
                  <a:lnTo>
                    <a:pt x="270268" y="543991"/>
                  </a:lnTo>
                  <a:lnTo>
                    <a:pt x="246545" y="527951"/>
                  </a:lnTo>
                  <a:lnTo>
                    <a:pt x="230555" y="504101"/>
                  </a:lnTo>
                  <a:lnTo>
                    <a:pt x="224701" y="474789"/>
                  </a:lnTo>
                  <a:lnTo>
                    <a:pt x="230555" y="445731"/>
                  </a:lnTo>
                  <a:lnTo>
                    <a:pt x="246545" y="422008"/>
                  </a:lnTo>
                  <a:lnTo>
                    <a:pt x="270268" y="406006"/>
                  </a:lnTo>
                  <a:lnTo>
                    <a:pt x="299313" y="400138"/>
                  </a:lnTo>
                  <a:lnTo>
                    <a:pt x="299313" y="325056"/>
                  </a:lnTo>
                  <a:close/>
                </a:path>
                <a:path w="8460105" h="6160135">
                  <a:moveTo>
                    <a:pt x="299313" y="102857"/>
                  </a:moveTo>
                  <a:lnTo>
                    <a:pt x="292049" y="64820"/>
                  </a:lnTo>
                  <a:lnTo>
                    <a:pt x="286473" y="55981"/>
                  </a:lnTo>
                  <a:lnTo>
                    <a:pt x="272148" y="33248"/>
                  </a:lnTo>
                  <a:lnTo>
                    <a:pt x="243357" y="11620"/>
                  </a:lnTo>
                  <a:lnTo>
                    <a:pt x="243357" y="102857"/>
                  </a:lnTo>
                  <a:lnTo>
                    <a:pt x="239636" y="121170"/>
                  </a:lnTo>
                  <a:lnTo>
                    <a:pt x="229527" y="136055"/>
                  </a:lnTo>
                  <a:lnTo>
                    <a:pt x="214617" y="146062"/>
                  </a:lnTo>
                  <a:lnTo>
                    <a:pt x="196507" y="149733"/>
                  </a:lnTo>
                  <a:lnTo>
                    <a:pt x="55968" y="149733"/>
                  </a:lnTo>
                  <a:lnTo>
                    <a:pt x="55968" y="55981"/>
                  </a:lnTo>
                  <a:lnTo>
                    <a:pt x="196507" y="55981"/>
                  </a:lnTo>
                  <a:lnTo>
                    <a:pt x="214617" y="59702"/>
                  </a:lnTo>
                  <a:lnTo>
                    <a:pt x="229527" y="69811"/>
                  </a:lnTo>
                  <a:lnTo>
                    <a:pt x="239636" y="84734"/>
                  </a:lnTo>
                  <a:lnTo>
                    <a:pt x="243357" y="102857"/>
                  </a:lnTo>
                  <a:lnTo>
                    <a:pt x="243357" y="11620"/>
                  </a:lnTo>
                  <a:lnTo>
                    <a:pt x="242392" y="10883"/>
                  </a:lnTo>
                  <a:lnTo>
                    <a:pt x="205613" y="457"/>
                  </a:lnTo>
                  <a:lnTo>
                    <a:pt x="202577" y="0"/>
                  </a:lnTo>
                  <a:lnTo>
                    <a:pt x="0" y="0"/>
                  </a:lnTo>
                  <a:lnTo>
                    <a:pt x="0" y="299885"/>
                  </a:lnTo>
                  <a:lnTo>
                    <a:pt x="55968" y="299885"/>
                  </a:lnTo>
                  <a:lnTo>
                    <a:pt x="55968" y="206146"/>
                  </a:lnTo>
                  <a:lnTo>
                    <a:pt x="199542" y="206146"/>
                  </a:lnTo>
                  <a:lnTo>
                    <a:pt x="202577" y="205714"/>
                  </a:lnTo>
                  <a:lnTo>
                    <a:pt x="205613" y="205714"/>
                  </a:lnTo>
                  <a:lnTo>
                    <a:pt x="242392" y="195199"/>
                  </a:lnTo>
                  <a:lnTo>
                    <a:pt x="272148" y="172681"/>
                  </a:lnTo>
                  <a:lnTo>
                    <a:pt x="286550" y="149733"/>
                  </a:lnTo>
                  <a:lnTo>
                    <a:pt x="292049" y="140957"/>
                  </a:lnTo>
                  <a:lnTo>
                    <a:pt x="299313" y="102857"/>
                  </a:lnTo>
                  <a:close/>
                </a:path>
                <a:path w="8460105" h="6160135">
                  <a:moveTo>
                    <a:pt x="409486" y="624954"/>
                  </a:moveTo>
                  <a:lnTo>
                    <a:pt x="324891" y="539889"/>
                  </a:lnTo>
                  <a:lnTo>
                    <a:pt x="324891" y="624954"/>
                  </a:lnTo>
                  <a:lnTo>
                    <a:pt x="409486" y="624954"/>
                  </a:lnTo>
                  <a:close/>
                </a:path>
                <a:path w="8460105" h="6160135">
                  <a:moveTo>
                    <a:pt x="474548" y="149733"/>
                  </a:moveTo>
                  <a:lnTo>
                    <a:pt x="466902" y="102323"/>
                  </a:lnTo>
                  <a:lnTo>
                    <a:pt x="445604" y="61214"/>
                  </a:lnTo>
                  <a:lnTo>
                    <a:pt x="413181" y="28829"/>
                  </a:lnTo>
                  <a:lnTo>
                    <a:pt x="372110" y="7607"/>
                  </a:lnTo>
                  <a:lnTo>
                    <a:pt x="324891" y="0"/>
                  </a:lnTo>
                  <a:lnTo>
                    <a:pt x="324891" y="299885"/>
                  </a:lnTo>
                  <a:lnTo>
                    <a:pt x="372110" y="292227"/>
                  </a:lnTo>
                  <a:lnTo>
                    <a:pt x="413181" y="270903"/>
                  </a:lnTo>
                  <a:lnTo>
                    <a:pt x="445604" y="238391"/>
                  </a:lnTo>
                  <a:lnTo>
                    <a:pt x="466902" y="197180"/>
                  </a:lnTo>
                  <a:lnTo>
                    <a:pt x="474548" y="149733"/>
                  </a:lnTo>
                  <a:close/>
                </a:path>
                <a:path w="8460105" h="6160135">
                  <a:moveTo>
                    <a:pt x="581723" y="624954"/>
                  </a:moveTo>
                  <a:lnTo>
                    <a:pt x="324891" y="367588"/>
                  </a:lnTo>
                  <a:lnTo>
                    <a:pt x="324891" y="453961"/>
                  </a:lnTo>
                  <a:lnTo>
                    <a:pt x="495808" y="624954"/>
                  </a:lnTo>
                  <a:lnTo>
                    <a:pt x="581723" y="624954"/>
                  </a:lnTo>
                  <a:close/>
                </a:path>
                <a:path w="8460105" h="6160135">
                  <a:moveTo>
                    <a:pt x="624217" y="495185"/>
                  </a:moveTo>
                  <a:lnTo>
                    <a:pt x="454596" y="325056"/>
                  </a:lnTo>
                  <a:lnTo>
                    <a:pt x="368274" y="325056"/>
                  </a:lnTo>
                  <a:lnTo>
                    <a:pt x="624217" y="581113"/>
                  </a:lnTo>
                  <a:lnTo>
                    <a:pt x="624217" y="495185"/>
                  </a:lnTo>
                  <a:close/>
                </a:path>
                <a:path w="8460105" h="6160135">
                  <a:moveTo>
                    <a:pt x="624217" y="325056"/>
                  </a:moveTo>
                  <a:lnTo>
                    <a:pt x="540486" y="325056"/>
                  </a:lnTo>
                  <a:lnTo>
                    <a:pt x="624217" y="408825"/>
                  </a:lnTo>
                  <a:lnTo>
                    <a:pt x="624217" y="325056"/>
                  </a:lnTo>
                  <a:close/>
                </a:path>
                <a:path w="8460105" h="6160135">
                  <a:moveTo>
                    <a:pt x="624217" y="0"/>
                  </a:moveTo>
                  <a:lnTo>
                    <a:pt x="576999" y="7607"/>
                  </a:lnTo>
                  <a:lnTo>
                    <a:pt x="535927" y="28829"/>
                  </a:lnTo>
                  <a:lnTo>
                    <a:pt x="503491" y="61214"/>
                  </a:lnTo>
                  <a:lnTo>
                    <a:pt x="482206" y="102323"/>
                  </a:lnTo>
                  <a:lnTo>
                    <a:pt x="474548" y="149733"/>
                  </a:lnTo>
                  <a:lnTo>
                    <a:pt x="482206" y="197180"/>
                  </a:lnTo>
                  <a:lnTo>
                    <a:pt x="503491" y="238391"/>
                  </a:lnTo>
                  <a:lnTo>
                    <a:pt x="535927" y="270903"/>
                  </a:lnTo>
                  <a:lnTo>
                    <a:pt x="576999" y="292227"/>
                  </a:lnTo>
                  <a:lnTo>
                    <a:pt x="624217" y="299885"/>
                  </a:lnTo>
                  <a:lnTo>
                    <a:pt x="624217" y="0"/>
                  </a:lnTo>
                  <a:close/>
                </a:path>
                <a:path w="8460105" h="6160135">
                  <a:moveTo>
                    <a:pt x="658914" y="604989"/>
                  </a:moveTo>
                  <a:lnTo>
                    <a:pt x="644169" y="604989"/>
                  </a:lnTo>
                  <a:lnTo>
                    <a:pt x="644169" y="607593"/>
                  </a:lnTo>
                  <a:lnTo>
                    <a:pt x="649782" y="607593"/>
                  </a:lnTo>
                  <a:lnTo>
                    <a:pt x="649782" y="624954"/>
                  </a:lnTo>
                  <a:lnTo>
                    <a:pt x="653249" y="624954"/>
                  </a:lnTo>
                  <a:lnTo>
                    <a:pt x="653249" y="607593"/>
                  </a:lnTo>
                  <a:lnTo>
                    <a:pt x="658914" y="607593"/>
                  </a:lnTo>
                  <a:lnTo>
                    <a:pt x="658914" y="604989"/>
                  </a:lnTo>
                  <a:close/>
                </a:path>
                <a:path w="8460105" h="6160135">
                  <a:moveTo>
                    <a:pt x="683602" y="604989"/>
                  </a:moveTo>
                  <a:lnTo>
                    <a:pt x="679272" y="604989"/>
                  </a:lnTo>
                  <a:lnTo>
                    <a:pt x="672325" y="621042"/>
                  </a:lnTo>
                  <a:lnTo>
                    <a:pt x="667270" y="609320"/>
                  </a:lnTo>
                  <a:lnTo>
                    <a:pt x="665391" y="604989"/>
                  </a:lnTo>
                  <a:lnTo>
                    <a:pt x="661047" y="604989"/>
                  </a:lnTo>
                  <a:lnTo>
                    <a:pt x="661047" y="624954"/>
                  </a:lnTo>
                  <a:lnTo>
                    <a:pt x="664121" y="624954"/>
                  </a:lnTo>
                  <a:lnTo>
                    <a:pt x="664121" y="609320"/>
                  </a:lnTo>
                  <a:lnTo>
                    <a:pt x="671055" y="624954"/>
                  </a:lnTo>
                  <a:lnTo>
                    <a:pt x="673658" y="624954"/>
                  </a:lnTo>
                  <a:lnTo>
                    <a:pt x="675398" y="621042"/>
                  </a:lnTo>
                  <a:lnTo>
                    <a:pt x="680593" y="609320"/>
                  </a:lnTo>
                  <a:lnTo>
                    <a:pt x="680593" y="624954"/>
                  </a:lnTo>
                  <a:lnTo>
                    <a:pt x="683602" y="624954"/>
                  </a:lnTo>
                  <a:lnTo>
                    <a:pt x="683602" y="609320"/>
                  </a:lnTo>
                  <a:lnTo>
                    <a:pt x="683602" y="604989"/>
                  </a:lnTo>
                  <a:close/>
                </a:path>
                <a:path w="8460105" h="6160135">
                  <a:moveTo>
                    <a:pt x="8459826" y="5242382"/>
                  </a:moveTo>
                  <a:lnTo>
                    <a:pt x="7540752" y="5242382"/>
                  </a:lnTo>
                  <a:lnTo>
                    <a:pt x="7540752" y="5471528"/>
                  </a:lnTo>
                  <a:lnTo>
                    <a:pt x="7587005" y="5476189"/>
                  </a:lnTo>
                  <a:lnTo>
                    <a:pt x="7630084" y="5489549"/>
                  </a:lnTo>
                  <a:lnTo>
                    <a:pt x="7669073" y="5510682"/>
                  </a:lnTo>
                  <a:lnTo>
                    <a:pt x="7703045" y="5538686"/>
                  </a:lnTo>
                  <a:lnTo>
                    <a:pt x="7731074" y="5572633"/>
                  </a:lnTo>
                  <a:lnTo>
                    <a:pt x="7752245" y="5611609"/>
                  </a:lnTo>
                  <a:lnTo>
                    <a:pt x="7765618" y="5654700"/>
                  </a:lnTo>
                  <a:lnTo>
                    <a:pt x="7770292" y="5700979"/>
                  </a:lnTo>
                  <a:lnTo>
                    <a:pt x="7765618" y="5747156"/>
                  </a:lnTo>
                  <a:lnTo>
                    <a:pt x="7752245" y="5790184"/>
                  </a:lnTo>
                  <a:lnTo>
                    <a:pt x="7731074" y="5829147"/>
                  </a:lnTo>
                  <a:lnTo>
                    <a:pt x="7703045" y="5863120"/>
                  </a:lnTo>
                  <a:lnTo>
                    <a:pt x="7669073" y="5891161"/>
                  </a:lnTo>
                  <a:lnTo>
                    <a:pt x="7630084" y="5912332"/>
                  </a:lnTo>
                  <a:lnTo>
                    <a:pt x="7587005" y="5925731"/>
                  </a:lnTo>
                  <a:lnTo>
                    <a:pt x="7540752" y="5930392"/>
                  </a:lnTo>
                  <a:lnTo>
                    <a:pt x="7540765" y="6159830"/>
                  </a:lnTo>
                  <a:lnTo>
                    <a:pt x="8459826" y="6159830"/>
                  </a:lnTo>
                  <a:lnTo>
                    <a:pt x="8459826" y="5930392"/>
                  </a:lnTo>
                  <a:lnTo>
                    <a:pt x="8413559" y="5925731"/>
                  </a:lnTo>
                  <a:lnTo>
                    <a:pt x="8370443" y="5912332"/>
                  </a:lnTo>
                  <a:lnTo>
                    <a:pt x="8331403" y="5891161"/>
                  </a:lnTo>
                  <a:lnTo>
                    <a:pt x="8297367" y="5863120"/>
                  </a:lnTo>
                  <a:lnTo>
                    <a:pt x="8269287" y="5829147"/>
                  </a:lnTo>
                  <a:lnTo>
                    <a:pt x="8248066" y="5790184"/>
                  </a:lnTo>
                  <a:lnTo>
                    <a:pt x="8234654" y="5747156"/>
                  </a:lnTo>
                  <a:lnTo>
                    <a:pt x="8229981" y="5700979"/>
                  </a:lnTo>
                  <a:lnTo>
                    <a:pt x="8234654" y="5654700"/>
                  </a:lnTo>
                  <a:lnTo>
                    <a:pt x="8248066" y="5611609"/>
                  </a:lnTo>
                  <a:lnTo>
                    <a:pt x="8269287" y="5572633"/>
                  </a:lnTo>
                  <a:lnTo>
                    <a:pt x="8297367" y="5538686"/>
                  </a:lnTo>
                  <a:lnTo>
                    <a:pt x="8331403" y="5510682"/>
                  </a:lnTo>
                  <a:lnTo>
                    <a:pt x="8370443" y="5489549"/>
                  </a:lnTo>
                  <a:lnTo>
                    <a:pt x="8413559" y="5476189"/>
                  </a:lnTo>
                  <a:lnTo>
                    <a:pt x="8459826" y="5471528"/>
                  </a:lnTo>
                  <a:lnTo>
                    <a:pt x="8459826" y="5242382"/>
                  </a:lnTo>
                  <a:close/>
                </a:path>
              </a:pathLst>
            </a:custGeom>
            <a:solidFill>
              <a:srgbClr val="FFFFFF"/>
            </a:solidFill>
          </p:spPr>
          <p:txBody>
            <a:bodyPr wrap="square" lIns="0" tIns="0" rIns="0" bIns="0" rtlCol="0"/>
            <a:lstStyle/>
            <a:p>
              <a:endParaRPr/>
            </a:p>
          </p:txBody>
        </p:sp>
        <p:pic>
          <p:nvPicPr>
            <p:cNvPr id="10" name="object 10"/>
            <p:cNvPicPr/>
            <p:nvPr/>
          </p:nvPicPr>
          <p:blipFill>
            <a:blip r:embed="rId6" cstate="print"/>
            <a:stretch>
              <a:fillRect/>
            </a:stretch>
          </p:blipFill>
          <p:spPr>
            <a:xfrm>
              <a:off x="1097329" y="306567"/>
              <a:ext cx="1343371" cy="638373"/>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1A4277-2162-4BEA-A970-B23E06A516F7}"/>
              </a:ext>
            </a:extLst>
          </p:cNvPr>
          <p:cNvGraphicFramePr>
            <a:graphicFrameLocks noChangeAspect="1"/>
          </p:cNvGraphicFramePr>
          <p:nvPr>
            <p:custDataLst>
              <p:tags r:id="rId2"/>
            </p:custDataLst>
            <p:extLst>
              <p:ext uri="{D42A27DB-BD31-4B8C-83A1-F6EECF244321}">
                <p14:modId xmlns:p14="http://schemas.microsoft.com/office/powerpoint/2010/main" val="246360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04" imgH="405" progId="TCLayout.ActiveDocument.1">
                  <p:embed/>
                </p:oleObj>
              </mc:Choice>
              <mc:Fallback>
                <p:oleObj name="think-cell Slide" r:id="rId4" imgW="404" imgH="405" progId="TCLayout.ActiveDocument.1">
                  <p:embed/>
                  <p:pic>
                    <p:nvPicPr>
                      <p:cNvPr id="7" name="Object 6" hidden="1">
                        <a:extLst>
                          <a:ext uri="{FF2B5EF4-FFF2-40B4-BE49-F238E27FC236}">
                            <a16:creationId xmlns:a16="http://schemas.microsoft.com/office/drawing/2014/main" id="{991A4277-2162-4BEA-A970-B23E06A516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CFE225-B242-4857-9570-FAF4024CDE82}"/>
              </a:ext>
            </a:extLst>
          </p:cNvPr>
          <p:cNvSpPr>
            <a:spLocks noGrp="1"/>
          </p:cNvSpPr>
          <p:nvPr>
            <p:ph type="title"/>
          </p:nvPr>
        </p:nvSpPr>
        <p:spPr/>
        <p:txBody>
          <a:bodyPr vert="horz"/>
          <a:lstStyle/>
          <a:p>
            <a:r>
              <a:rPr lang="en-US" dirty="0"/>
              <a:t>DEMO</a:t>
            </a:r>
          </a:p>
        </p:txBody>
      </p:sp>
      <p:pic>
        <p:nvPicPr>
          <p:cNvPr id="4" name="Picture 3">
            <a:extLst>
              <a:ext uri="{FF2B5EF4-FFF2-40B4-BE49-F238E27FC236}">
                <a16:creationId xmlns:a16="http://schemas.microsoft.com/office/drawing/2014/main" id="{1F4618B2-6245-4671-9242-2192FA331B60}"/>
              </a:ext>
            </a:extLst>
          </p:cNvPr>
          <p:cNvPicPr>
            <a:picLocks noChangeAspect="1"/>
          </p:cNvPicPr>
          <p:nvPr/>
        </p:nvPicPr>
        <p:blipFill>
          <a:blip r:embed="rId6"/>
          <a:stretch>
            <a:fillRect/>
          </a:stretch>
        </p:blipFill>
        <p:spPr>
          <a:xfrm>
            <a:off x="838197" y="1507043"/>
            <a:ext cx="3067301" cy="1986994"/>
          </a:xfrm>
          <a:prstGeom prst="rect">
            <a:avLst/>
          </a:prstGeom>
        </p:spPr>
      </p:pic>
      <p:pic>
        <p:nvPicPr>
          <p:cNvPr id="6" name="Picture 5">
            <a:extLst>
              <a:ext uri="{FF2B5EF4-FFF2-40B4-BE49-F238E27FC236}">
                <a16:creationId xmlns:a16="http://schemas.microsoft.com/office/drawing/2014/main" id="{300130E4-1DF1-494F-BD5F-51CAFE78F158}"/>
              </a:ext>
            </a:extLst>
          </p:cNvPr>
          <p:cNvPicPr>
            <a:picLocks noChangeAspect="1"/>
          </p:cNvPicPr>
          <p:nvPr/>
        </p:nvPicPr>
        <p:blipFill>
          <a:blip r:embed="rId7"/>
          <a:stretch>
            <a:fillRect/>
          </a:stretch>
        </p:blipFill>
        <p:spPr>
          <a:xfrm>
            <a:off x="5263116" y="2185106"/>
            <a:ext cx="6742353" cy="4307769"/>
          </a:xfrm>
          <a:prstGeom prst="rect">
            <a:avLst/>
          </a:prstGeom>
        </p:spPr>
      </p:pic>
      <p:sp>
        <p:nvSpPr>
          <p:cNvPr id="8" name="TextBox 7">
            <a:extLst>
              <a:ext uri="{FF2B5EF4-FFF2-40B4-BE49-F238E27FC236}">
                <a16:creationId xmlns:a16="http://schemas.microsoft.com/office/drawing/2014/main" id="{6BA9C733-7F82-42B2-B152-2DEB5035DBD5}"/>
              </a:ext>
            </a:extLst>
          </p:cNvPr>
          <p:cNvSpPr txBox="1"/>
          <p:nvPr/>
        </p:nvSpPr>
        <p:spPr>
          <a:xfrm>
            <a:off x="838197" y="3565591"/>
            <a:ext cx="3067301" cy="369332"/>
          </a:xfrm>
          <a:prstGeom prst="rect">
            <a:avLst/>
          </a:prstGeom>
          <a:noFill/>
        </p:spPr>
        <p:txBody>
          <a:bodyPr wrap="square" rtlCol="0">
            <a:spAutoFit/>
          </a:bodyPr>
          <a:lstStyle/>
          <a:p>
            <a:r>
              <a:rPr lang="en-US" dirty="0"/>
              <a:t>Go to: </a:t>
            </a:r>
            <a:r>
              <a:rPr lang="en-US" dirty="0">
                <a:hlinkClick r:id="rId8"/>
              </a:rPr>
              <a:t>https://ccrs.pmi.org/</a:t>
            </a:r>
            <a:r>
              <a:rPr lang="en-US" dirty="0"/>
              <a:t> </a:t>
            </a:r>
          </a:p>
        </p:txBody>
      </p:sp>
      <p:sp>
        <p:nvSpPr>
          <p:cNvPr id="9" name="Content Placeholder 2">
            <a:extLst>
              <a:ext uri="{FF2B5EF4-FFF2-40B4-BE49-F238E27FC236}">
                <a16:creationId xmlns:a16="http://schemas.microsoft.com/office/drawing/2014/main" id="{BBB93607-6253-481C-9902-00EB3BC95375}"/>
              </a:ext>
            </a:extLst>
          </p:cNvPr>
          <p:cNvSpPr>
            <a:spLocks noGrp="1"/>
          </p:cNvSpPr>
          <p:nvPr>
            <p:ph idx="1"/>
          </p:nvPr>
        </p:nvSpPr>
        <p:spPr>
          <a:xfrm>
            <a:off x="721241" y="4791301"/>
            <a:ext cx="3962401" cy="1653307"/>
          </a:xfrm>
        </p:spPr>
        <p:txBody>
          <a:bodyPr>
            <a:normAutofit/>
          </a:bodyPr>
          <a:lstStyle/>
          <a:p>
            <a:r>
              <a:rPr lang="en-US" sz="1400" dirty="0"/>
              <a:t>You cannot report </a:t>
            </a:r>
            <a:r>
              <a:rPr lang="en-US" sz="1400" b="1" dirty="0"/>
              <a:t>practitioner PDUs </a:t>
            </a:r>
            <a:r>
              <a:rPr lang="en-US" sz="1400" dirty="0"/>
              <a:t>if your certification is suspended, as you are not “allowed” to work as a practitioner. You must report education PDUs</a:t>
            </a:r>
          </a:p>
          <a:p>
            <a:endParaRPr lang="en-US" sz="1400" dirty="0"/>
          </a:p>
          <a:p>
            <a:r>
              <a:rPr lang="en-US" sz="1400" dirty="0"/>
              <a:t>PDUs can be transferred to your next PDU period</a:t>
            </a:r>
          </a:p>
        </p:txBody>
      </p:sp>
      <p:sp>
        <p:nvSpPr>
          <p:cNvPr id="10" name="Rectangle: Rounded Corners 9">
            <a:extLst>
              <a:ext uri="{FF2B5EF4-FFF2-40B4-BE49-F238E27FC236}">
                <a16:creationId xmlns:a16="http://schemas.microsoft.com/office/drawing/2014/main" id="{D84C1369-47AA-4F89-9EBE-5810A87823B6}"/>
              </a:ext>
            </a:extLst>
          </p:cNvPr>
          <p:cNvSpPr/>
          <p:nvPr/>
        </p:nvSpPr>
        <p:spPr>
          <a:xfrm>
            <a:off x="721241" y="4375809"/>
            <a:ext cx="3786964" cy="29189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cases</a:t>
            </a:r>
          </a:p>
        </p:txBody>
      </p:sp>
      <p:sp>
        <p:nvSpPr>
          <p:cNvPr id="12" name="Rectangle 11">
            <a:extLst>
              <a:ext uri="{FF2B5EF4-FFF2-40B4-BE49-F238E27FC236}">
                <a16:creationId xmlns:a16="http://schemas.microsoft.com/office/drawing/2014/main" id="{3F7C20D2-C691-4498-AB2C-081E91E739DE}"/>
              </a:ext>
            </a:extLst>
          </p:cNvPr>
          <p:cNvSpPr/>
          <p:nvPr/>
        </p:nvSpPr>
        <p:spPr>
          <a:xfrm>
            <a:off x="721240" y="2425148"/>
            <a:ext cx="1020095" cy="106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41BB53-7580-4D3B-98E4-ECB29E65A8C2}"/>
              </a:ext>
            </a:extLst>
          </p:cNvPr>
          <p:cNvSpPr/>
          <p:nvPr/>
        </p:nvSpPr>
        <p:spPr>
          <a:xfrm>
            <a:off x="3564211" y="2336487"/>
            <a:ext cx="1020095" cy="106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7533EC-2F42-46CB-80EA-B7230646CD54}"/>
              </a:ext>
            </a:extLst>
          </p:cNvPr>
          <p:cNvSpPr txBox="1"/>
          <p:nvPr/>
        </p:nvSpPr>
        <p:spPr>
          <a:xfrm>
            <a:off x="6096000" y="1421745"/>
            <a:ext cx="2190504" cy="369332"/>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31312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F17A8"/>
          </a:solidFill>
        </p:spPr>
        <p:txBody>
          <a:bodyPr wrap="square" lIns="0" tIns="0" rIns="0" bIns="0" rtlCol="0"/>
          <a:lstStyle/>
          <a:p>
            <a:endParaRPr/>
          </a:p>
        </p:txBody>
      </p:sp>
      <p:pic>
        <p:nvPicPr>
          <p:cNvPr id="3" name="object 3"/>
          <p:cNvPicPr/>
          <p:nvPr/>
        </p:nvPicPr>
        <p:blipFill>
          <a:blip r:embed="rId2" cstate="print"/>
          <a:stretch>
            <a:fillRect/>
          </a:stretch>
        </p:blipFill>
        <p:spPr>
          <a:xfrm>
            <a:off x="219456" y="6245352"/>
            <a:ext cx="411480" cy="411479"/>
          </a:xfrm>
          <a:prstGeom prst="rect">
            <a:avLst/>
          </a:prstGeom>
        </p:spPr>
      </p:pic>
      <p:sp>
        <p:nvSpPr>
          <p:cNvPr id="4" name="object 4"/>
          <p:cNvSpPr txBox="1">
            <a:spLocks noGrp="1"/>
          </p:cNvSpPr>
          <p:nvPr>
            <p:ph type="title"/>
          </p:nvPr>
        </p:nvSpPr>
        <p:spPr>
          <a:xfrm>
            <a:off x="318516" y="2438400"/>
            <a:ext cx="5169916" cy="1858842"/>
          </a:xfrm>
          <a:prstGeom prst="rect">
            <a:avLst/>
          </a:prstGeom>
        </p:spPr>
        <p:txBody>
          <a:bodyPr vert="horz" wrap="square" lIns="0" tIns="12065" rIns="0" bIns="0" rtlCol="0">
            <a:spAutoFit/>
          </a:bodyPr>
          <a:lstStyle/>
          <a:p>
            <a:pPr marL="12700">
              <a:lnSpc>
                <a:spcPct val="100000"/>
              </a:lnSpc>
              <a:spcBef>
                <a:spcPts val="95"/>
              </a:spcBef>
            </a:pPr>
            <a:r>
              <a:rPr lang="en-US" sz="4000" dirty="0">
                <a:solidFill>
                  <a:schemeClr val="bg1"/>
                </a:solidFill>
                <a:latin typeface="Arial MT"/>
                <a:cs typeface="Arial MT"/>
              </a:rPr>
              <a:t>THANK YOU </a:t>
            </a:r>
            <a:br>
              <a:rPr lang="en-US" sz="4000" dirty="0">
                <a:solidFill>
                  <a:schemeClr val="bg1"/>
                </a:solidFill>
                <a:latin typeface="Arial MT"/>
                <a:cs typeface="Arial MT"/>
              </a:rPr>
            </a:br>
            <a:br>
              <a:rPr lang="en-US" sz="4000" dirty="0">
                <a:solidFill>
                  <a:schemeClr val="bg1"/>
                </a:solidFill>
                <a:latin typeface="Arial MT"/>
                <a:cs typeface="Arial MT"/>
              </a:rPr>
            </a:br>
            <a:r>
              <a:rPr lang="en-US" sz="4000" dirty="0">
                <a:solidFill>
                  <a:schemeClr val="bg1"/>
                </a:solidFill>
                <a:latin typeface="Arial MT"/>
                <a:cs typeface="Arial MT"/>
              </a:rPr>
              <a:t>ANY QUESTIONS?</a:t>
            </a:r>
            <a:endParaRPr sz="4000" dirty="0">
              <a:solidFill>
                <a:schemeClr val="bg1"/>
              </a:solidFill>
              <a:latin typeface="Arial MT"/>
              <a:cs typeface="Arial MT"/>
            </a:endParaRPr>
          </a:p>
        </p:txBody>
      </p:sp>
      <p:sp>
        <p:nvSpPr>
          <p:cNvPr id="5" name="object 5"/>
          <p:cNvSpPr txBox="1"/>
          <p:nvPr/>
        </p:nvSpPr>
        <p:spPr>
          <a:xfrm>
            <a:off x="11748896" y="6418884"/>
            <a:ext cx="13843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Arial MT"/>
                <a:cs typeface="Arial MT"/>
              </a:rPr>
              <a:t>28</a:t>
            </a:r>
            <a:endParaRPr sz="800">
              <a:latin typeface="Arial MT"/>
              <a:cs typeface="Arial MT"/>
            </a:endParaRPr>
          </a:p>
        </p:txBody>
      </p:sp>
      <p:pic>
        <p:nvPicPr>
          <p:cNvPr id="6" name="object 4">
            <a:extLst>
              <a:ext uri="{FF2B5EF4-FFF2-40B4-BE49-F238E27FC236}">
                <a16:creationId xmlns:a16="http://schemas.microsoft.com/office/drawing/2014/main" id="{AE165601-9B14-4438-98C9-6B0F4D2D98DF}"/>
              </a:ext>
            </a:extLst>
          </p:cNvPr>
          <p:cNvPicPr/>
          <p:nvPr/>
        </p:nvPicPr>
        <p:blipFill>
          <a:blip r:embed="rId3" cstate="print"/>
          <a:stretch>
            <a:fillRect/>
          </a:stretch>
        </p:blipFill>
        <p:spPr>
          <a:xfrm>
            <a:off x="6158484" y="320040"/>
            <a:ext cx="5715000" cy="5714999"/>
          </a:xfrm>
          <a:prstGeom prst="rect">
            <a:avLst/>
          </a:prstGeom>
        </p:spPr>
      </p:pic>
    </p:spTree>
    <p:extLst>
      <p:ext uri="{BB962C8B-B14F-4D97-AF65-F5344CB8AC3E}">
        <p14:creationId xmlns:p14="http://schemas.microsoft.com/office/powerpoint/2010/main" val="8808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07D68B6-32C4-4B3F-82C0-0FF0F8B32942}"/>
              </a:ext>
            </a:extLst>
          </p:cNvPr>
          <p:cNvGraphicFramePr>
            <a:graphicFrameLocks noChangeAspect="1"/>
          </p:cNvGraphicFramePr>
          <p:nvPr>
            <p:custDataLst>
              <p:tags r:id="rId2"/>
            </p:custDataLst>
            <p:extLst>
              <p:ext uri="{D42A27DB-BD31-4B8C-83A1-F6EECF244321}">
                <p14:modId xmlns:p14="http://schemas.microsoft.com/office/powerpoint/2010/main" val="354186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04" imgH="405" progId="TCLayout.ActiveDocument.1">
                  <p:embed/>
                </p:oleObj>
              </mc:Choice>
              <mc:Fallback>
                <p:oleObj name="think-cell Slide" r:id="rId4" imgW="404" imgH="405" progId="TCLayout.ActiveDocument.1">
                  <p:embed/>
                  <p:pic>
                    <p:nvPicPr>
                      <p:cNvPr id="4" name="Object 3" hidden="1">
                        <a:extLst>
                          <a:ext uri="{FF2B5EF4-FFF2-40B4-BE49-F238E27FC236}">
                            <a16:creationId xmlns:a16="http://schemas.microsoft.com/office/drawing/2014/main" id="{C07D68B6-32C4-4B3F-82C0-0FF0F8B329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B109185-1C4E-48BF-933D-0643AC546E51}"/>
              </a:ext>
            </a:extLst>
          </p:cNvPr>
          <p:cNvSpPr>
            <a:spLocks noGrp="1"/>
          </p:cNvSpPr>
          <p:nvPr>
            <p:ph type="title"/>
          </p:nvPr>
        </p:nvSpPr>
        <p:spPr/>
        <p:txBody>
          <a:bodyPr vert="horz"/>
          <a:lstStyle/>
          <a:p>
            <a:r>
              <a:rPr lang="en-US" dirty="0"/>
              <a:t>Resources</a:t>
            </a:r>
          </a:p>
        </p:txBody>
      </p:sp>
      <p:sp>
        <p:nvSpPr>
          <p:cNvPr id="3" name="Content Placeholder 2">
            <a:extLst>
              <a:ext uri="{FF2B5EF4-FFF2-40B4-BE49-F238E27FC236}">
                <a16:creationId xmlns:a16="http://schemas.microsoft.com/office/drawing/2014/main" id="{B053C942-C7B2-4D83-BA49-AC407342FA9B}"/>
              </a:ext>
            </a:extLst>
          </p:cNvPr>
          <p:cNvSpPr>
            <a:spLocks noGrp="1"/>
          </p:cNvSpPr>
          <p:nvPr>
            <p:ph idx="1"/>
          </p:nvPr>
        </p:nvSpPr>
        <p:spPr>
          <a:xfrm>
            <a:off x="838200" y="1825625"/>
            <a:ext cx="10825716" cy="4351338"/>
          </a:xfrm>
        </p:spPr>
        <p:txBody>
          <a:bodyPr>
            <a:normAutofit/>
          </a:bodyPr>
          <a:lstStyle/>
          <a:p>
            <a:r>
              <a:rPr lang="en-US" sz="1600" b="1" dirty="0"/>
              <a:t>Maintaining your certification: </a:t>
            </a:r>
            <a:r>
              <a:rPr lang="en-US" sz="1400" dirty="0">
                <a:hlinkClick r:id="rId6"/>
              </a:rPr>
              <a:t>https://www.pmi.org/certifications/certification-resources/maintain</a:t>
            </a:r>
            <a:r>
              <a:rPr lang="en-US" sz="1400" dirty="0"/>
              <a:t> </a:t>
            </a:r>
          </a:p>
          <a:p>
            <a:endParaRPr lang="en-US" sz="1600" dirty="0"/>
          </a:p>
          <a:p>
            <a:r>
              <a:rPr lang="en-US" sz="1600" b="1" dirty="0"/>
              <a:t>Ways to earn Education PDUs: </a:t>
            </a:r>
            <a:r>
              <a:rPr lang="en-US" sz="1400" dirty="0">
                <a:hlinkClick r:id="rId7"/>
              </a:rPr>
              <a:t>https://www.pmi.org/certifications/certification-resources/maintain/earn-pdus/education</a:t>
            </a:r>
            <a:r>
              <a:rPr lang="en-US" sz="1400" dirty="0"/>
              <a:t> </a:t>
            </a:r>
          </a:p>
          <a:p>
            <a:endParaRPr lang="en-US" sz="1600" dirty="0"/>
          </a:p>
          <a:p>
            <a:r>
              <a:rPr lang="en-US" sz="1600" b="1" dirty="0"/>
              <a:t>Ways to earn Giving Back PDUs: </a:t>
            </a:r>
            <a:r>
              <a:rPr lang="en-US" sz="1400" dirty="0">
                <a:hlinkClick r:id="rId8"/>
              </a:rPr>
              <a:t>https://www.pmi.org/certifications/certification-resources/maintain/earn-pdus/contribute</a:t>
            </a:r>
            <a:r>
              <a:rPr lang="en-US" sz="1400" dirty="0"/>
              <a:t> </a:t>
            </a:r>
          </a:p>
          <a:p>
            <a:endParaRPr lang="en-US" sz="1600" dirty="0"/>
          </a:p>
          <a:p>
            <a:r>
              <a:rPr lang="en-US" sz="1600" b="1" dirty="0"/>
              <a:t>Registering PDU claim: </a:t>
            </a:r>
            <a:r>
              <a:rPr lang="en-US" sz="1400" dirty="0">
                <a:hlinkClick r:id="rId9"/>
              </a:rPr>
              <a:t>https://ccrs.pmi.org/claim</a:t>
            </a:r>
            <a:r>
              <a:rPr lang="en-US" sz="1400" dirty="0"/>
              <a:t> </a:t>
            </a:r>
          </a:p>
          <a:p>
            <a:endParaRPr lang="en-US" sz="1600" dirty="0"/>
          </a:p>
          <a:p>
            <a:r>
              <a:rPr lang="en-US" sz="1600" b="1" dirty="0"/>
              <a:t>Creating content: </a:t>
            </a:r>
            <a:r>
              <a:rPr lang="en-US" sz="1400" dirty="0">
                <a:hlinkClick r:id="rId10"/>
              </a:rPr>
              <a:t>https://www.projectmanagement.com/contentPages/page.cfm?ID=192846&amp;thisPageURL=/pages/192846/Contribute-Content-to-ProjectManagement-com#_=_</a:t>
            </a:r>
            <a:r>
              <a:rPr lang="en-US" sz="1400" dirty="0"/>
              <a:t> </a:t>
            </a:r>
          </a:p>
          <a:p>
            <a:endParaRPr lang="en-US" sz="1600" dirty="0"/>
          </a:p>
          <a:p>
            <a:r>
              <a:rPr lang="en-US" sz="1600" b="1" dirty="0"/>
              <a:t>Writing an article: </a:t>
            </a:r>
            <a:r>
              <a:rPr lang="en-US" sz="1400" dirty="0">
                <a:hlinkClick r:id="rId11"/>
              </a:rPr>
              <a:t>https://www.projectmanagement.com/Knowledge-Shelf/</a:t>
            </a:r>
            <a:r>
              <a:rPr lang="en-US" sz="1400" dirty="0"/>
              <a:t> </a:t>
            </a:r>
          </a:p>
          <a:p>
            <a:pPr marL="0" indent="0">
              <a:buNone/>
            </a:pPr>
            <a:endParaRPr lang="en-US" sz="1600" dirty="0"/>
          </a:p>
        </p:txBody>
      </p:sp>
    </p:spTree>
    <p:extLst>
      <p:ext uri="{BB962C8B-B14F-4D97-AF65-F5344CB8AC3E}">
        <p14:creationId xmlns:p14="http://schemas.microsoft.com/office/powerpoint/2010/main" val="409934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F58689-049B-47E2-8C86-B6E8495A6AEB}"/>
              </a:ext>
            </a:extLst>
          </p:cNvPr>
          <p:cNvGraphicFramePr>
            <a:graphicFrameLocks noChangeAspect="1"/>
          </p:cNvGraphicFramePr>
          <p:nvPr>
            <p:custDataLst>
              <p:tags r:id="rId2"/>
            </p:custDataLst>
            <p:extLst>
              <p:ext uri="{D42A27DB-BD31-4B8C-83A1-F6EECF244321}">
                <p14:modId xmlns:p14="http://schemas.microsoft.com/office/powerpoint/2010/main" val="1008733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404" imgH="405" progId="TCLayout.ActiveDocument.1">
                  <p:embed/>
                </p:oleObj>
              </mc:Choice>
              <mc:Fallback>
                <p:oleObj name="think-cell Slide" r:id="rId4" imgW="404" imgH="405" progId="TCLayout.ActiveDocument.1">
                  <p:embed/>
                  <p:pic>
                    <p:nvPicPr>
                      <p:cNvPr id="4" name="Object 3" hidden="1">
                        <a:extLst>
                          <a:ext uri="{FF2B5EF4-FFF2-40B4-BE49-F238E27FC236}">
                            <a16:creationId xmlns:a16="http://schemas.microsoft.com/office/drawing/2014/main" id="{B3F58689-049B-47E2-8C86-B6E8495A6A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58DDB60-23DB-4175-A79B-03F86EE44A18}"/>
              </a:ext>
            </a:extLst>
          </p:cNvPr>
          <p:cNvSpPr>
            <a:spLocks noGrp="1"/>
          </p:cNvSpPr>
          <p:nvPr>
            <p:ph type="title"/>
          </p:nvPr>
        </p:nvSpPr>
        <p:spPr/>
        <p:txBody>
          <a:bodyPr vert="horz"/>
          <a:lstStyle/>
          <a:p>
            <a:r>
              <a:rPr lang="en-US" dirty="0"/>
              <a:t>Agenda</a:t>
            </a:r>
          </a:p>
        </p:txBody>
      </p:sp>
      <p:sp>
        <p:nvSpPr>
          <p:cNvPr id="3" name="Content Placeholder 2">
            <a:extLst>
              <a:ext uri="{FF2B5EF4-FFF2-40B4-BE49-F238E27FC236}">
                <a16:creationId xmlns:a16="http://schemas.microsoft.com/office/drawing/2014/main" id="{FD0ECCAE-DC08-4CBC-8573-FE3ED0922E7C}"/>
              </a:ext>
            </a:extLst>
          </p:cNvPr>
          <p:cNvSpPr>
            <a:spLocks noGrp="1"/>
          </p:cNvSpPr>
          <p:nvPr>
            <p:ph idx="1"/>
          </p:nvPr>
        </p:nvSpPr>
        <p:spPr/>
        <p:txBody>
          <a:bodyPr/>
          <a:lstStyle/>
          <a:p>
            <a:r>
              <a:rPr lang="en-US" dirty="0"/>
              <a:t>What are PDUs</a:t>
            </a:r>
          </a:p>
          <a:p>
            <a:r>
              <a:rPr lang="en-US" dirty="0"/>
              <a:t>PDUs needed to maintain certification</a:t>
            </a:r>
          </a:p>
          <a:p>
            <a:r>
              <a:rPr lang="en-US" dirty="0"/>
              <a:t>How to obtain PDUs</a:t>
            </a:r>
          </a:p>
          <a:p>
            <a:r>
              <a:rPr lang="en-US" dirty="0"/>
              <a:t>Fast track to earning PDUs</a:t>
            </a:r>
          </a:p>
          <a:p>
            <a:r>
              <a:rPr lang="en-US" dirty="0"/>
              <a:t>Monitor your standing and register PDUs - DEMO</a:t>
            </a:r>
          </a:p>
          <a:p>
            <a:endParaRPr lang="en-US" dirty="0"/>
          </a:p>
        </p:txBody>
      </p:sp>
    </p:spTree>
    <p:extLst>
      <p:ext uri="{BB962C8B-B14F-4D97-AF65-F5344CB8AC3E}">
        <p14:creationId xmlns:p14="http://schemas.microsoft.com/office/powerpoint/2010/main" val="397542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413701B-9562-464F-AB84-D992C03A4B66}"/>
              </a:ext>
            </a:extLst>
          </p:cNvPr>
          <p:cNvGraphicFramePr>
            <a:graphicFrameLocks noChangeAspect="1"/>
          </p:cNvGraphicFramePr>
          <p:nvPr>
            <p:custDataLst>
              <p:tags r:id="rId2"/>
            </p:custDataLst>
            <p:extLst>
              <p:ext uri="{D42A27DB-BD31-4B8C-83A1-F6EECF244321}">
                <p14:modId xmlns:p14="http://schemas.microsoft.com/office/powerpoint/2010/main" val="243856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C413701B-9562-464F-AB84-D992C03A4B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24D25D-15AE-4353-B3F2-CA9CF79771E9}"/>
              </a:ext>
            </a:extLst>
          </p:cNvPr>
          <p:cNvSpPr>
            <a:spLocks noGrp="1"/>
          </p:cNvSpPr>
          <p:nvPr>
            <p:ph type="title"/>
          </p:nvPr>
        </p:nvSpPr>
        <p:spPr/>
        <p:txBody>
          <a:bodyPr vert="horz"/>
          <a:lstStyle/>
          <a:p>
            <a:r>
              <a:rPr lang="en-US" dirty="0"/>
              <a:t>What are PDUs? </a:t>
            </a:r>
          </a:p>
        </p:txBody>
      </p:sp>
      <p:sp>
        <p:nvSpPr>
          <p:cNvPr id="3" name="Content Placeholder 2">
            <a:extLst>
              <a:ext uri="{FF2B5EF4-FFF2-40B4-BE49-F238E27FC236}">
                <a16:creationId xmlns:a16="http://schemas.microsoft.com/office/drawing/2014/main" id="{E8067528-CDFD-4366-AB0D-910E2F0500DB}"/>
              </a:ext>
            </a:extLst>
          </p:cNvPr>
          <p:cNvSpPr>
            <a:spLocks noGrp="1"/>
          </p:cNvSpPr>
          <p:nvPr>
            <p:ph idx="1"/>
          </p:nvPr>
        </p:nvSpPr>
        <p:spPr/>
        <p:txBody>
          <a:bodyPr>
            <a:normAutofit/>
          </a:bodyPr>
          <a:lstStyle/>
          <a:p>
            <a:r>
              <a:rPr lang="en-US" sz="1600" b="1" i="0" dirty="0">
                <a:effectLst/>
                <a:latin typeface="Calibri body"/>
              </a:rPr>
              <a:t>PDUs are one-hour blocks of time that you spend: </a:t>
            </a:r>
          </a:p>
          <a:p>
            <a:pPr lvl="1"/>
            <a:r>
              <a:rPr lang="en-US" sz="1400" dirty="0">
                <a:latin typeface="Calibri body"/>
              </a:rPr>
              <a:t>L</a:t>
            </a:r>
            <a:r>
              <a:rPr lang="en-US" sz="1400" b="0" i="0" dirty="0">
                <a:effectLst/>
                <a:latin typeface="Calibri body"/>
              </a:rPr>
              <a:t>earning</a:t>
            </a:r>
          </a:p>
          <a:p>
            <a:pPr lvl="1"/>
            <a:r>
              <a:rPr lang="en-US" sz="1400" dirty="0">
                <a:latin typeface="Calibri body"/>
              </a:rPr>
              <a:t>T</a:t>
            </a:r>
            <a:r>
              <a:rPr lang="en-US" sz="1400" b="0" i="0" dirty="0">
                <a:effectLst/>
                <a:latin typeface="Calibri body"/>
              </a:rPr>
              <a:t>eaching others</a:t>
            </a:r>
          </a:p>
          <a:p>
            <a:pPr lvl="1"/>
            <a:r>
              <a:rPr lang="en-US" sz="1400" dirty="0">
                <a:latin typeface="Calibri body"/>
              </a:rPr>
              <a:t>V</a:t>
            </a:r>
            <a:r>
              <a:rPr lang="en-US" sz="1400" b="0" i="0" dirty="0">
                <a:effectLst/>
                <a:latin typeface="Calibri body"/>
              </a:rPr>
              <a:t>olunteering</a:t>
            </a:r>
          </a:p>
          <a:p>
            <a:r>
              <a:rPr lang="en-US" sz="1400" b="0" i="0" dirty="0">
                <a:effectLst/>
                <a:latin typeface="Calibri body"/>
              </a:rPr>
              <a:t>By accumulating and tracking these over your certification cycle you can maintain your certification status with PMI</a:t>
            </a:r>
          </a:p>
          <a:p>
            <a:pPr algn="l"/>
            <a:r>
              <a:rPr lang="en-US" sz="1400" b="0" i="0" dirty="0">
                <a:effectLst/>
                <a:latin typeface="Calibri body"/>
              </a:rPr>
              <a:t>PDUs are broken into two categories</a:t>
            </a:r>
          </a:p>
          <a:p>
            <a:pPr algn="l"/>
            <a:r>
              <a:rPr lang="en-US" sz="1400" dirty="0">
                <a:latin typeface="Calibri body"/>
              </a:rPr>
              <a:t>Education </a:t>
            </a:r>
          </a:p>
          <a:p>
            <a:pPr algn="l"/>
            <a:r>
              <a:rPr lang="en-US" sz="1400" b="0" i="0" dirty="0">
                <a:effectLst/>
                <a:latin typeface="Calibri body"/>
              </a:rPr>
              <a:t>Giving Back (to the profession)</a:t>
            </a:r>
          </a:p>
          <a:p>
            <a:pPr algn="l">
              <a:buFont typeface="Arial" panose="020B0604020202020204" pitchFamily="34" charset="0"/>
              <a:buChar char="•"/>
            </a:pPr>
            <a:r>
              <a:rPr lang="en-US" sz="1400" b="0" i="0" dirty="0">
                <a:effectLst/>
                <a:latin typeface="Calibri body"/>
              </a:rPr>
              <a:t>Education PDUs can be earned at professional seminars, webinars, classes, or even self-directed learning.</a:t>
            </a:r>
          </a:p>
          <a:p>
            <a:pPr algn="l">
              <a:buFont typeface="Arial" panose="020B0604020202020204" pitchFamily="34" charset="0"/>
              <a:buChar char="•"/>
            </a:pPr>
            <a:r>
              <a:rPr lang="en-US" sz="1400" b="0" i="0" dirty="0">
                <a:effectLst/>
                <a:latin typeface="Calibri body"/>
              </a:rPr>
              <a:t>Giving Back PDUs are for time spent volunteering, mentoring, working with professional groups, and more.</a:t>
            </a:r>
          </a:p>
          <a:p>
            <a:endParaRPr lang="en-US" sz="1400" dirty="0">
              <a:latin typeface="Calibri body"/>
            </a:endParaRPr>
          </a:p>
        </p:txBody>
      </p:sp>
      <p:pic>
        <p:nvPicPr>
          <p:cNvPr id="1026" name="Picture 2" descr="Talent Triangle - PDUnow">
            <a:extLst>
              <a:ext uri="{FF2B5EF4-FFF2-40B4-BE49-F238E27FC236}">
                <a16:creationId xmlns:a16="http://schemas.microsoft.com/office/drawing/2014/main" id="{1616A39E-8777-4196-AD45-F68096036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7070" y="3833525"/>
            <a:ext cx="3130905" cy="26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6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A0FB2F-305E-4F4B-BB2B-320492D3A1D2}"/>
              </a:ext>
            </a:extLst>
          </p:cNvPr>
          <p:cNvGraphicFramePr>
            <a:graphicFrameLocks noChangeAspect="1"/>
          </p:cNvGraphicFramePr>
          <p:nvPr>
            <p:custDataLst>
              <p:tags r:id="rId2"/>
            </p:custDataLst>
            <p:extLst>
              <p:ext uri="{D42A27DB-BD31-4B8C-83A1-F6EECF244321}">
                <p14:modId xmlns:p14="http://schemas.microsoft.com/office/powerpoint/2010/main" val="3518377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44A0FB2F-305E-4F4B-BB2B-320492D3A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5426EA8-8026-4C6C-9B90-1DBEE2F16939}"/>
              </a:ext>
            </a:extLst>
          </p:cNvPr>
          <p:cNvSpPr>
            <a:spLocks noGrp="1"/>
          </p:cNvSpPr>
          <p:nvPr>
            <p:ph type="title"/>
          </p:nvPr>
        </p:nvSpPr>
        <p:spPr/>
        <p:txBody>
          <a:bodyPr vert="horz"/>
          <a:lstStyle/>
          <a:p>
            <a:r>
              <a:rPr lang="en-US" dirty="0"/>
              <a:t>PDU requirements - PMP</a:t>
            </a:r>
          </a:p>
        </p:txBody>
      </p:sp>
      <p:sp>
        <p:nvSpPr>
          <p:cNvPr id="3" name="Content Placeholder 2">
            <a:extLst>
              <a:ext uri="{FF2B5EF4-FFF2-40B4-BE49-F238E27FC236}">
                <a16:creationId xmlns:a16="http://schemas.microsoft.com/office/drawing/2014/main" id="{6132188B-EB27-4FF2-9BD3-B13230055CE9}"/>
              </a:ext>
            </a:extLst>
          </p:cNvPr>
          <p:cNvSpPr>
            <a:spLocks noGrp="1"/>
          </p:cNvSpPr>
          <p:nvPr>
            <p:ph idx="1"/>
          </p:nvPr>
        </p:nvSpPr>
        <p:spPr/>
        <p:txBody>
          <a:bodyPr>
            <a:normAutofit/>
          </a:bodyPr>
          <a:lstStyle/>
          <a:p>
            <a:pPr algn="l"/>
            <a:r>
              <a:rPr lang="en-US" sz="1600" b="1" i="0" dirty="0">
                <a:effectLst/>
                <a:latin typeface="Calibri body"/>
              </a:rPr>
              <a:t>PMP</a:t>
            </a:r>
            <a:r>
              <a:rPr lang="en-US" sz="1600" b="1" i="0" baseline="30000" dirty="0">
                <a:effectLst/>
                <a:latin typeface="Calibri body"/>
              </a:rPr>
              <a:t>®</a:t>
            </a:r>
            <a:r>
              <a:rPr lang="en-US" sz="1600" b="1" i="0" dirty="0">
                <a:effectLst/>
                <a:latin typeface="Calibri body"/>
              </a:rPr>
              <a:t>, </a:t>
            </a:r>
            <a:r>
              <a:rPr lang="en-US" sz="1600" b="1" i="0" dirty="0" err="1">
                <a:effectLst/>
                <a:latin typeface="Calibri body"/>
              </a:rPr>
              <a:t>PgMP</a:t>
            </a:r>
            <a:r>
              <a:rPr lang="en-US" sz="1600" b="1" i="0" baseline="30000" dirty="0">
                <a:effectLst/>
                <a:latin typeface="Calibri body"/>
              </a:rPr>
              <a:t>®</a:t>
            </a:r>
            <a:r>
              <a:rPr lang="en-US" sz="1600" b="1" i="0" dirty="0">
                <a:effectLst/>
                <a:latin typeface="Calibri body"/>
              </a:rPr>
              <a:t>, </a:t>
            </a:r>
            <a:r>
              <a:rPr lang="en-US" sz="1600" b="1" i="0" dirty="0" err="1">
                <a:effectLst/>
                <a:latin typeface="Calibri body"/>
              </a:rPr>
              <a:t>PfMP</a:t>
            </a:r>
            <a:r>
              <a:rPr lang="en-US" sz="1600" b="1" i="0" baseline="30000" dirty="0">
                <a:effectLst/>
                <a:latin typeface="Calibri body"/>
              </a:rPr>
              <a:t>®</a:t>
            </a:r>
            <a:r>
              <a:rPr lang="en-US" sz="1600" b="1" i="0" dirty="0">
                <a:effectLst/>
                <a:latin typeface="Calibri body"/>
              </a:rPr>
              <a:t>, PMI-PBA</a:t>
            </a:r>
            <a:r>
              <a:rPr lang="en-US" sz="1600" b="1" i="0" baseline="30000" dirty="0">
                <a:effectLst/>
                <a:latin typeface="Calibri body"/>
              </a:rPr>
              <a:t>®</a:t>
            </a:r>
            <a:endParaRPr lang="en-US" sz="1600" b="1" i="0" dirty="0">
              <a:effectLst/>
              <a:latin typeface="Calibri body"/>
            </a:endParaRPr>
          </a:p>
          <a:p>
            <a:pPr algn="l"/>
            <a:r>
              <a:rPr lang="en-US" sz="1400" b="1" dirty="0">
                <a:latin typeface="Calibri body"/>
              </a:rPr>
              <a:t>You</a:t>
            </a:r>
            <a:r>
              <a:rPr lang="en-US" sz="1400" b="1" i="0" dirty="0">
                <a:effectLst/>
                <a:latin typeface="Calibri body"/>
              </a:rPr>
              <a:t> need to earn 60 PDUs in a three-year cycle</a:t>
            </a:r>
            <a:endParaRPr lang="en-US" sz="1400" b="0"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r>
              <a:rPr lang="en-US" sz="1600" b="1" i="0" dirty="0">
                <a:effectLst/>
                <a:latin typeface="Calibri body"/>
              </a:rPr>
              <a:t>Minimum </a:t>
            </a:r>
            <a:r>
              <a:rPr lang="en-US" sz="1600" i="0" dirty="0">
                <a:effectLst/>
                <a:latin typeface="Calibri body"/>
              </a:rPr>
              <a:t>35 Education PDUs </a:t>
            </a:r>
            <a:r>
              <a:rPr lang="en-US" sz="1400" b="1" i="0" dirty="0">
                <a:effectLst/>
                <a:latin typeface="Calibri body"/>
              </a:rPr>
              <a:t>- </a:t>
            </a:r>
            <a:r>
              <a:rPr lang="en-US" sz="1400" i="0" dirty="0">
                <a:effectLst/>
                <a:latin typeface="Calibri body"/>
              </a:rPr>
              <a:t>I</a:t>
            </a:r>
            <a:r>
              <a:rPr lang="en-US" sz="1400" b="0" i="0" dirty="0">
                <a:effectLst/>
                <a:latin typeface="Calibri body"/>
              </a:rPr>
              <a:t>n each of the skill areas of the PMI Talent Triangle</a:t>
            </a:r>
            <a:endParaRPr lang="en-US" sz="1400" b="1" i="0" dirty="0">
              <a:effectLst/>
              <a:latin typeface="Calibri body"/>
            </a:endParaRPr>
          </a:p>
          <a:p>
            <a:pPr lvl="1"/>
            <a:r>
              <a:rPr lang="en-US" sz="1400" b="0" i="0" dirty="0">
                <a:solidFill>
                  <a:srgbClr val="000000"/>
                </a:solidFill>
                <a:effectLst/>
                <a:latin typeface="Calibri body"/>
              </a:rPr>
              <a:t>8 PDUs must be gained from Technical Project Management</a:t>
            </a:r>
          </a:p>
          <a:p>
            <a:pPr lvl="1"/>
            <a:r>
              <a:rPr lang="en-US" sz="1400" b="0" i="0" dirty="0">
                <a:solidFill>
                  <a:srgbClr val="000000"/>
                </a:solidFill>
                <a:effectLst/>
                <a:latin typeface="Calibri body"/>
              </a:rPr>
              <a:t>8 must be gained from Strategic and Business Management</a:t>
            </a:r>
          </a:p>
          <a:p>
            <a:pPr lvl="1"/>
            <a:r>
              <a:rPr lang="en-US" sz="1400" b="0" i="0" dirty="0">
                <a:solidFill>
                  <a:srgbClr val="000000"/>
                </a:solidFill>
                <a:effectLst/>
                <a:latin typeface="Calibri body"/>
              </a:rPr>
              <a:t>8 must be gained from Leadership</a:t>
            </a:r>
          </a:p>
          <a:p>
            <a:pPr lvl="1"/>
            <a:r>
              <a:rPr lang="en-US" sz="1400" b="0" i="0" dirty="0">
                <a:solidFill>
                  <a:srgbClr val="000000"/>
                </a:solidFill>
                <a:effectLst/>
                <a:latin typeface="Calibri body"/>
              </a:rPr>
              <a:t>The remaining 11 can be gained from any area of the PMI talent triangle</a:t>
            </a:r>
            <a:endParaRPr lang="en-US" sz="1400" b="0" i="0" dirty="0">
              <a:effectLst/>
              <a:latin typeface="Calibri body"/>
            </a:endParaRPr>
          </a:p>
          <a:p>
            <a:pPr algn="l">
              <a:buFont typeface="Arial" panose="020B0604020202020204" pitchFamily="34" charset="0"/>
              <a:buChar char="•"/>
            </a:pPr>
            <a:endParaRPr lang="en-US" sz="1400" b="0" i="0" dirty="0">
              <a:effectLst/>
              <a:latin typeface="Calibri body"/>
            </a:endParaRPr>
          </a:p>
          <a:p>
            <a:pPr algn="l">
              <a:buFont typeface="Arial" panose="020B0604020202020204" pitchFamily="34" charset="0"/>
              <a:buChar char="•"/>
            </a:pPr>
            <a:r>
              <a:rPr lang="en-US" sz="1600" b="1" i="0" dirty="0">
                <a:effectLst/>
                <a:latin typeface="Calibri body"/>
              </a:rPr>
              <a:t>Maximum</a:t>
            </a:r>
            <a:r>
              <a:rPr lang="en-US" sz="1600" b="0" i="0" dirty="0">
                <a:effectLst/>
                <a:latin typeface="Calibri body"/>
              </a:rPr>
              <a:t> </a:t>
            </a:r>
            <a:r>
              <a:rPr lang="en-US" sz="1600" i="0" dirty="0">
                <a:effectLst/>
                <a:latin typeface="Calibri body"/>
              </a:rPr>
              <a:t>25 Giving Back PDUs</a:t>
            </a:r>
          </a:p>
          <a:p>
            <a:pPr lvl="1"/>
            <a:r>
              <a:rPr lang="en-US" sz="1400" b="0" i="0" dirty="0">
                <a:effectLst/>
                <a:latin typeface="Calibri body"/>
              </a:rPr>
              <a:t>Giving Back to the Profession</a:t>
            </a:r>
          </a:p>
          <a:p>
            <a:pPr lvl="1"/>
            <a:r>
              <a:rPr lang="en-US" sz="1400" b="0" i="0" dirty="0">
                <a:effectLst/>
                <a:latin typeface="Calibri body"/>
              </a:rPr>
              <a:t>Sharing knowledge and actively applying your skills is an important way to contribute to the profession, while also enriching your own professional skills. That’s why you have the option to earn up to </a:t>
            </a:r>
            <a:r>
              <a:rPr lang="en-US" sz="1400" b="1" i="0" dirty="0">
                <a:effectLst/>
                <a:latin typeface="Calibri body"/>
              </a:rPr>
              <a:t>25 PDUs</a:t>
            </a:r>
            <a:r>
              <a:rPr lang="en-US" sz="1400" b="0" i="0" dirty="0">
                <a:effectLst/>
                <a:latin typeface="Calibri body"/>
              </a:rPr>
              <a:t> for your activities in this area.</a:t>
            </a:r>
          </a:p>
          <a:p>
            <a:pPr algn="l">
              <a:buFont typeface="Arial" panose="020B0604020202020204" pitchFamily="34" charset="0"/>
              <a:buChar char="•"/>
            </a:pPr>
            <a:endParaRPr lang="en-US" sz="1400" dirty="0">
              <a:latin typeface="Calibri body"/>
            </a:endParaRPr>
          </a:p>
          <a:p>
            <a:pPr algn="l">
              <a:buFont typeface="Arial" panose="020B0604020202020204" pitchFamily="34" charset="0"/>
              <a:buChar char="•"/>
            </a:pPr>
            <a:endParaRPr lang="en-US" sz="1400" b="0" i="0" dirty="0">
              <a:effectLst/>
              <a:latin typeface="Calibri body"/>
            </a:endParaRPr>
          </a:p>
          <a:p>
            <a:endParaRPr lang="en-US" sz="1400" dirty="0">
              <a:latin typeface="Calibri body"/>
            </a:endParaRPr>
          </a:p>
        </p:txBody>
      </p:sp>
      <p:pic>
        <p:nvPicPr>
          <p:cNvPr id="9" name="Picture 8">
            <a:extLst>
              <a:ext uri="{FF2B5EF4-FFF2-40B4-BE49-F238E27FC236}">
                <a16:creationId xmlns:a16="http://schemas.microsoft.com/office/drawing/2014/main" id="{C3E49518-EB9D-41B5-B657-FD79BC622554}"/>
              </a:ext>
            </a:extLst>
          </p:cNvPr>
          <p:cNvPicPr>
            <a:picLocks noChangeAspect="1"/>
          </p:cNvPicPr>
          <p:nvPr/>
        </p:nvPicPr>
        <p:blipFill>
          <a:blip r:embed="rId6"/>
          <a:stretch>
            <a:fillRect/>
          </a:stretch>
        </p:blipFill>
        <p:spPr>
          <a:xfrm>
            <a:off x="8625541" y="281694"/>
            <a:ext cx="3357798" cy="3147306"/>
          </a:xfrm>
          <a:prstGeom prst="rect">
            <a:avLst/>
          </a:prstGeom>
          <a:effectLst/>
        </p:spPr>
      </p:pic>
      <p:sp>
        <p:nvSpPr>
          <p:cNvPr id="11" name="TextBox 10">
            <a:extLst>
              <a:ext uri="{FF2B5EF4-FFF2-40B4-BE49-F238E27FC236}">
                <a16:creationId xmlns:a16="http://schemas.microsoft.com/office/drawing/2014/main" id="{EBBB052A-862A-4565-830D-B475630F14FA}"/>
              </a:ext>
            </a:extLst>
          </p:cNvPr>
          <p:cNvSpPr txBox="1"/>
          <p:nvPr/>
        </p:nvSpPr>
        <p:spPr>
          <a:xfrm>
            <a:off x="8256104" y="4015314"/>
            <a:ext cx="3655674" cy="1015663"/>
          </a:xfrm>
          <a:prstGeom prst="rect">
            <a:avLst/>
          </a:prstGeom>
          <a:solidFill>
            <a:schemeClr val="bg2">
              <a:lumMod val="90000"/>
            </a:schemeClr>
          </a:solidFill>
        </p:spPr>
        <p:txBody>
          <a:bodyPr wrap="square" rtlCol="0">
            <a:spAutoFit/>
          </a:bodyPr>
          <a:lstStyle/>
          <a:p>
            <a:pPr algn="ctr"/>
            <a:r>
              <a:rPr lang="en-US" sz="1800" b="1" i="0" dirty="0">
                <a:effectLst/>
                <a:latin typeface="Calibri body"/>
              </a:rPr>
              <a:t>Did you know…</a:t>
            </a:r>
          </a:p>
          <a:p>
            <a:r>
              <a:rPr lang="en-US" sz="1400" b="0" i="0" dirty="0">
                <a:effectLst/>
                <a:latin typeface="Calibri body"/>
              </a:rPr>
              <a:t>There is no limit on the number of Education PDUs that you can earn — meaning that </a:t>
            </a:r>
            <a:r>
              <a:rPr lang="en-US" sz="1400" b="1" i="0" dirty="0">
                <a:effectLst/>
                <a:latin typeface="Calibri body"/>
              </a:rPr>
              <a:t>you can earn all 60 PDUs in Education </a:t>
            </a:r>
            <a:r>
              <a:rPr lang="en-US" sz="1400" b="0" i="0" dirty="0">
                <a:effectLst/>
                <a:latin typeface="Calibri body"/>
              </a:rPr>
              <a:t>if you choose</a:t>
            </a:r>
          </a:p>
        </p:txBody>
      </p:sp>
    </p:spTree>
    <p:extLst>
      <p:ext uri="{BB962C8B-B14F-4D97-AF65-F5344CB8AC3E}">
        <p14:creationId xmlns:p14="http://schemas.microsoft.com/office/powerpoint/2010/main" val="115977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53626C-F380-4D4A-9B3D-F0E6BC65FE90}"/>
              </a:ext>
            </a:extLst>
          </p:cNvPr>
          <p:cNvGraphicFramePr>
            <a:graphicFrameLocks noChangeAspect="1"/>
          </p:cNvGraphicFramePr>
          <p:nvPr>
            <p:custDataLst>
              <p:tags r:id="rId2"/>
            </p:custDataLst>
            <p:extLst>
              <p:ext uri="{D42A27DB-BD31-4B8C-83A1-F6EECF244321}">
                <p14:modId xmlns:p14="http://schemas.microsoft.com/office/powerpoint/2010/main" val="124436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2A53626C-F380-4D4A-9B3D-F0E6BC65FE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2B4129-0579-4C4D-9317-076740E0C496}"/>
              </a:ext>
            </a:extLst>
          </p:cNvPr>
          <p:cNvSpPr>
            <a:spLocks noGrp="1"/>
          </p:cNvSpPr>
          <p:nvPr>
            <p:ph type="title"/>
          </p:nvPr>
        </p:nvSpPr>
        <p:spPr/>
        <p:txBody>
          <a:bodyPr vert="horz"/>
          <a:lstStyle/>
          <a:p>
            <a:r>
              <a:rPr lang="en-US" dirty="0"/>
              <a:t>PDU requirements - CAPM</a:t>
            </a:r>
          </a:p>
        </p:txBody>
      </p:sp>
      <p:sp>
        <p:nvSpPr>
          <p:cNvPr id="3" name="Content Placeholder 2">
            <a:extLst>
              <a:ext uri="{FF2B5EF4-FFF2-40B4-BE49-F238E27FC236}">
                <a16:creationId xmlns:a16="http://schemas.microsoft.com/office/drawing/2014/main" id="{1EBE53AC-1849-4A62-B6EC-7E51C1CF95BB}"/>
              </a:ext>
            </a:extLst>
          </p:cNvPr>
          <p:cNvSpPr>
            <a:spLocks noGrp="1"/>
          </p:cNvSpPr>
          <p:nvPr>
            <p:ph idx="1"/>
          </p:nvPr>
        </p:nvSpPr>
        <p:spPr/>
        <p:txBody>
          <a:bodyPr>
            <a:normAutofit/>
          </a:bodyPr>
          <a:lstStyle/>
          <a:p>
            <a:r>
              <a:rPr lang="en-US" sz="1600" b="1" i="0" dirty="0">
                <a:effectLst/>
                <a:latin typeface="Calibri body"/>
              </a:rPr>
              <a:t>CAPM</a:t>
            </a:r>
            <a:r>
              <a:rPr lang="it-IT" sz="1600" b="1" i="0" baseline="30000" dirty="0">
                <a:effectLst/>
                <a:latin typeface="Calibri body"/>
              </a:rPr>
              <a:t>®</a:t>
            </a:r>
            <a:endParaRPr lang="en-US" sz="1600" b="1" i="0" dirty="0">
              <a:effectLst/>
              <a:latin typeface="Calibri body"/>
            </a:endParaRPr>
          </a:p>
          <a:p>
            <a:pPr algn="l"/>
            <a:r>
              <a:rPr lang="en-US" sz="1400" b="1" i="0" dirty="0">
                <a:effectLst/>
                <a:latin typeface="Calibri body"/>
              </a:rPr>
              <a:t>You need to earn 15 PDUs in a three-year cycle</a:t>
            </a:r>
            <a:endParaRPr lang="en-US" sz="1400" b="0" i="0" dirty="0">
              <a:effectLst/>
              <a:latin typeface="Calibri body"/>
            </a:endParaRPr>
          </a:p>
          <a:p>
            <a:pPr algn="l">
              <a:buFont typeface="Arial" panose="020B0604020202020204" pitchFamily="34" charset="0"/>
              <a:buChar char="•"/>
            </a:pPr>
            <a:endParaRPr lang="en-US" sz="1400" b="1" i="0" dirty="0">
              <a:effectLst/>
              <a:latin typeface="Calibri body"/>
            </a:endParaRPr>
          </a:p>
          <a:p>
            <a:pPr algn="l">
              <a:buFont typeface="Arial" panose="020B0604020202020204" pitchFamily="34" charset="0"/>
              <a:buChar char="•"/>
            </a:pPr>
            <a:r>
              <a:rPr lang="en-US" sz="1400" b="1" i="0" dirty="0">
                <a:effectLst/>
                <a:latin typeface="Calibri body"/>
              </a:rPr>
              <a:t>Minimum</a:t>
            </a:r>
            <a:r>
              <a:rPr lang="en-US" sz="1400" b="0" i="0" dirty="0">
                <a:effectLst/>
                <a:latin typeface="Calibri body"/>
              </a:rPr>
              <a:t> of 9 </a:t>
            </a:r>
            <a:r>
              <a:rPr lang="en-US" sz="1400" b="0" i="0" u="none" strike="noStrike" dirty="0">
                <a:effectLst/>
                <a:latin typeface="Calibri body"/>
              </a:rPr>
              <a:t>Education</a:t>
            </a:r>
            <a:r>
              <a:rPr lang="en-US" sz="1400" b="0" i="0" dirty="0">
                <a:effectLst/>
                <a:latin typeface="Calibri body"/>
              </a:rPr>
              <a:t> PDUs</a:t>
            </a:r>
          </a:p>
          <a:p>
            <a:pPr lvl="1"/>
            <a:r>
              <a:rPr lang="en-US" sz="1400" dirty="0">
                <a:latin typeface="Calibri body"/>
              </a:rPr>
              <a:t>As it says minimum, you can earn all 15 PDUs in the talent triangle</a:t>
            </a:r>
            <a:endParaRPr lang="en-US" sz="1400" b="0" i="0" dirty="0">
              <a:effectLst/>
              <a:latin typeface="Calibri body"/>
            </a:endParaRPr>
          </a:p>
          <a:p>
            <a:pPr algn="l">
              <a:buFont typeface="Arial" panose="020B0604020202020204" pitchFamily="34" charset="0"/>
              <a:buChar char="•"/>
            </a:pPr>
            <a:r>
              <a:rPr lang="en-US" sz="1400" b="1" i="0" dirty="0">
                <a:effectLst/>
                <a:latin typeface="Calibri body"/>
              </a:rPr>
              <a:t>Maximum</a:t>
            </a:r>
            <a:r>
              <a:rPr lang="en-US" sz="1400" b="0" i="0" dirty="0">
                <a:effectLst/>
                <a:latin typeface="Calibri body"/>
              </a:rPr>
              <a:t> of 6 </a:t>
            </a:r>
            <a:r>
              <a:rPr lang="en-US" sz="1400" b="0" i="0" u="none" strike="noStrike" dirty="0">
                <a:effectLst/>
                <a:latin typeface="Calibri body"/>
              </a:rPr>
              <a:t>Giving Back</a:t>
            </a:r>
            <a:r>
              <a:rPr lang="en-US" sz="1400" b="0" i="0" dirty="0">
                <a:effectLst/>
                <a:latin typeface="Calibri body"/>
              </a:rPr>
              <a:t> PDUs</a:t>
            </a:r>
          </a:p>
          <a:p>
            <a:pPr lvl="1"/>
            <a:r>
              <a:rPr lang="en-US" sz="1400" dirty="0">
                <a:latin typeface="Calibri body"/>
              </a:rPr>
              <a:t>You will not be accredited for more than 6 Giving Back PDUs</a:t>
            </a:r>
          </a:p>
          <a:p>
            <a:endParaRPr lang="en-US" sz="1400" dirty="0">
              <a:latin typeface="Calibri body"/>
            </a:endParaRPr>
          </a:p>
          <a:p>
            <a:r>
              <a:rPr lang="it-IT" sz="1600" b="1" i="0" dirty="0">
                <a:effectLst/>
                <a:latin typeface="Calibri body"/>
              </a:rPr>
              <a:t>PMI-ACP</a:t>
            </a:r>
            <a:r>
              <a:rPr lang="it-IT" sz="1600" b="1" i="0" baseline="30000" dirty="0">
                <a:effectLst/>
                <a:latin typeface="Calibri body"/>
              </a:rPr>
              <a:t>®</a:t>
            </a:r>
            <a:r>
              <a:rPr lang="it-IT" sz="1600" b="1" i="0" dirty="0">
                <a:effectLst/>
                <a:latin typeface="Calibri body"/>
              </a:rPr>
              <a:t>, PMI-RMP</a:t>
            </a:r>
            <a:r>
              <a:rPr lang="it-IT" sz="1600" b="1" i="0" baseline="30000" dirty="0">
                <a:effectLst/>
                <a:latin typeface="Calibri body"/>
              </a:rPr>
              <a:t>®</a:t>
            </a:r>
            <a:r>
              <a:rPr lang="it-IT" sz="1600" b="1" i="0" dirty="0">
                <a:effectLst/>
                <a:latin typeface="Calibri body"/>
              </a:rPr>
              <a:t>, PMI-SP</a:t>
            </a:r>
            <a:r>
              <a:rPr lang="it-IT" sz="1600" b="1" i="0" baseline="30000" dirty="0">
                <a:effectLst/>
                <a:latin typeface="Calibri body"/>
              </a:rPr>
              <a:t>®</a:t>
            </a:r>
            <a:endParaRPr lang="it-IT" sz="1600" b="1" i="0" dirty="0">
              <a:effectLst/>
              <a:latin typeface="Calibri body"/>
            </a:endParaRPr>
          </a:p>
          <a:p>
            <a:pPr algn="l">
              <a:buFont typeface="Arial" panose="020B0604020202020204" pitchFamily="34" charset="0"/>
              <a:buChar char="•"/>
            </a:pPr>
            <a:r>
              <a:rPr lang="en-US" sz="1400" b="1" i="0" dirty="0">
                <a:effectLst/>
                <a:latin typeface="Calibri body"/>
              </a:rPr>
              <a:t>Minimum</a:t>
            </a:r>
            <a:r>
              <a:rPr lang="en-US" sz="1400" b="0" i="0" dirty="0">
                <a:effectLst/>
                <a:latin typeface="Calibri body"/>
              </a:rPr>
              <a:t> 18 </a:t>
            </a:r>
            <a:r>
              <a:rPr lang="en-US" sz="1400" b="0" i="0" u="none" strike="noStrike" dirty="0">
                <a:effectLst/>
                <a:latin typeface="Calibri body"/>
              </a:rPr>
              <a:t>Education</a:t>
            </a:r>
            <a:r>
              <a:rPr lang="en-US" sz="1400" b="0" i="0" dirty="0">
                <a:effectLst/>
                <a:latin typeface="Calibri body"/>
              </a:rPr>
              <a:t> PDUs</a:t>
            </a:r>
          </a:p>
          <a:p>
            <a:pPr algn="l">
              <a:buFont typeface="Arial" panose="020B0604020202020204" pitchFamily="34" charset="0"/>
              <a:buChar char="•"/>
            </a:pPr>
            <a:r>
              <a:rPr lang="en-US" sz="1400" b="1" i="0" dirty="0">
                <a:effectLst/>
                <a:latin typeface="Calibri body"/>
              </a:rPr>
              <a:t>Maximum</a:t>
            </a:r>
            <a:r>
              <a:rPr lang="en-US" sz="1400" b="0" i="0" dirty="0">
                <a:effectLst/>
                <a:latin typeface="Calibri body"/>
              </a:rPr>
              <a:t> 12 </a:t>
            </a:r>
            <a:r>
              <a:rPr lang="en-US" sz="1400" b="0" i="0" u="none" strike="noStrike" dirty="0">
                <a:effectLst/>
                <a:latin typeface="Calibri body"/>
              </a:rPr>
              <a:t>Giving Back</a:t>
            </a:r>
            <a:r>
              <a:rPr lang="en-US" sz="1400" b="0" i="0" dirty="0">
                <a:effectLst/>
                <a:latin typeface="Calibri body"/>
              </a:rPr>
              <a:t> PDUs</a:t>
            </a:r>
          </a:p>
          <a:p>
            <a:endParaRPr lang="en-US" sz="1400" dirty="0">
              <a:latin typeface="Calibri body"/>
            </a:endParaRPr>
          </a:p>
        </p:txBody>
      </p:sp>
      <p:pic>
        <p:nvPicPr>
          <p:cNvPr id="8" name="Picture 7">
            <a:extLst>
              <a:ext uri="{FF2B5EF4-FFF2-40B4-BE49-F238E27FC236}">
                <a16:creationId xmlns:a16="http://schemas.microsoft.com/office/drawing/2014/main" id="{163A398A-0269-45FD-969B-F08D42C2C43F}"/>
              </a:ext>
            </a:extLst>
          </p:cNvPr>
          <p:cNvPicPr>
            <a:picLocks noChangeAspect="1"/>
          </p:cNvPicPr>
          <p:nvPr/>
        </p:nvPicPr>
        <p:blipFill>
          <a:blip r:embed="rId6"/>
          <a:stretch>
            <a:fillRect/>
          </a:stretch>
        </p:blipFill>
        <p:spPr>
          <a:xfrm>
            <a:off x="7561207" y="1987357"/>
            <a:ext cx="4068651" cy="3872753"/>
          </a:xfrm>
          <a:prstGeom prst="rect">
            <a:avLst/>
          </a:prstGeom>
        </p:spPr>
      </p:pic>
    </p:spTree>
    <p:extLst>
      <p:ext uri="{BB962C8B-B14F-4D97-AF65-F5344CB8AC3E}">
        <p14:creationId xmlns:p14="http://schemas.microsoft.com/office/powerpoint/2010/main" val="85401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86AE43F-DC75-4ED0-BCD6-F9F991C00000}"/>
              </a:ext>
            </a:extLst>
          </p:cNvPr>
          <p:cNvGraphicFramePr>
            <a:graphicFrameLocks noChangeAspect="1"/>
          </p:cNvGraphicFramePr>
          <p:nvPr>
            <p:custDataLst>
              <p:tags r:id="rId2"/>
            </p:custDataLst>
            <p:extLst>
              <p:ext uri="{D42A27DB-BD31-4B8C-83A1-F6EECF244321}">
                <p14:modId xmlns:p14="http://schemas.microsoft.com/office/powerpoint/2010/main" val="110478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D86AE43F-DC75-4ED0-BCD6-F9F991C000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0A669C8-EFA4-4385-88FD-29BC15EF45D2}"/>
              </a:ext>
            </a:extLst>
          </p:cNvPr>
          <p:cNvSpPr>
            <a:spLocks noGrp="1"/>
          </p:cNvSpPr>
          <p:nvPr>
            <p:ph type="title"/>
          </p:nvPr>
        </p:nvSpPr>
        <p:spPr/>
        <p:txBody>
          <a:bodyPr vert="horz"/>
          <a:lstStyle/>
          <a:p>
            <a:r>
              <a:rPr lang="en-US" dirty="0"/>
              <a:t>How to earn Education PDUS</a:t>
            </a:r>
          </a:p>
        </p:txBody>
      </p:sp>
      <p:sp>
        <p:nvSpPr>
          <p:cNvPr id="3" name="Content Placeholder 2">
            <a:extLst>
              <a:ext uri="{FF2B5EF4-FFF2-40B4-BE49-F238E27FC236}">
                <a16:creationId xmlns:a16="http://schemas.microsoft.com/office/drawing/2014/main" id="{4D5943AE-991D-453F-AFBD-329899B1F546}"/>
              </a:ext>
            </a:extLst>
          </p:cNvPr>
          <p:cNvSpPr>
            <a:spLocks noGrp="1"/>
          </p:cNvSpPr>
          <p:nvPr>
            <p:ph idx="1"/>
          </p:nvPr>
        </p:nvSpPr>
        <p:spPr/>
        <p:txBody>
          <a:bodyPr>
            <a:normAutofit/>
          </a:bodyPr>
          <a:lstStyle/>
          <a:p>
            <a:r>
              <a:rPr lang="en-US" sz="1600" b="1" dirty="0"/>
              <a:t>Course or Training </a:t>
            </a:r>
          </a:p>
          <a:p>
            <a:pPr lvl="1"/>
            <a:r>
              <a:rPr lang="en-US" sz="1400" dirty="0"/>
              <a:t>Instructor-led formal education courses or classes held in-person or online</a:t>
            </a:r>
          </a:p>
          <a:p>
            <a:pPr lvl="1"/>
            <a:r>
              <a:rPr lang="en-US" sz="1400" dirty="0"/>
              <a:t>Virtual real-time instructor-led courses from PMI Seminars World®</a:t>
            </a:r>
          </a:p>
          <a:p>
            <a:pPr lvl="1"/>
            <a:r>
              <a:rPr lang="en-US" sz="1400" dirty="0"/>
              <a:t>Academic education through programs accredited by the PMI Global Accreditation Center (GAC)</a:t>
            </a:r>
          </a:p>
          <a:p>
            <a:pPr lvl="1"/>
            <a:r>
              <a:rPr lang="en-US" sz="1400" dirty="0"/>
              <a:t>Training courses offered by a PMI Authorized Training Partners</a:t>
            </a:r>
          </a:p>
          <a:p>
            <a:pPr lvl="1"/>
            <a:r>
              <a:rPr lang="en-US" sz="1400" dirty="0"/>
              <a:t>Disciplined Agile or PMP® certification training courses offered by a PMI Authorized Training Partner</a:t>
            </a:r>
          </a:p>
          <a:p>
            <a:pPr lvl="1"/>
            <a:r>
              <a:rPr lang="en-US" sz="1400" dirty="0"/>
              <a:t>Courses from other third-party providers</a:t>
            </a:r>
          </a:p>
          <a:p>
            <a:pPr lvl="1"/>
            <a:endParaRPr lang="en-US" sz="1400" dirty="0"/>
          </a:p>
          <a:p>
            <a:r>
              <a:rPr lang="en-US" sz="1600" b="1" dirty="0"/>
              <a:t>Global Events </a:t>
            </a:r>
            <a:r>
              <a:rPr lang="en-US" sz="1400" dirty="0"/>
              <a:t>– Meetings and events that bring together the global community. Includes educational sessions, keynote, and featured speakers – (Typically,  7–50+ PDUs)</a:t>
            </a:r>
          </a:p>
          <a:p>
            <a:r>
              <a:rPr lang="en-US" sz="1600" b="1" dirty="0"/>
              <a:t>Local Meetings</a:t>
            </a:r>
          </a:p>
          <a:p>
            <a:r>
              <a:rPr lang="en-US" sz="1600" b="1" dirty="0"/>
              <a:t>Online or Digital Media</a:t>
            </a:r>
          </a:p>
          <a:p>
            <a:r>
              <a:rPr lang="en-US" sz="1600" b="1" dirty="0"/>
              <a:t>Reading</a:t>
            </a:r>
          </a:p>
          <a:p>
            <a:r>
              <a:rPr lang="en-US" sz="1600" b="1" dirty="0"/>
              <a:t>Informal Learning</a:t>
            </a:r>
          </a:p>
          <a:p>
            <a:pPr lvl="1"/>
            <a:endParaRPr lang="en-US" sz="1400" dirty="0"/>
          </a:p>
          <a:p>
            <a:pPr lvl="1"/>
            <a:endParaRPr lang="en-US" sz="1400" dirty="0"/>
          </a:p>
        </p:txBody>
      </p:sp>
      <p:sp>
        <p:nvSpPr>
          <p:cNvPr id="13" name="TextBox 12">
            <a:extLst>
              <a:ext uri="{FF2B5EF4-FFF2-40B4-BE49-F238E27FC236}">
                <a16:creationId xmlns:a16="http://schemas.microsoft.com/office/drawing/2014/main" id="{F60E4F0F-01D4-498A-9882-D0457D12019F}"/>
              </a:ext>
            </a:extLst>
          </p:cNvPr>
          <p:cNvSpPr txBox="1"/>
          <p:nvPr/>
        </p:nvSpPr>
        <p:spPr>
          <a:xfrm>
            <a:off x="5009322" y="4880073"/>
            <a:ext cx="6050942" cy="923330"/>
          </a:xfrm>
          <a:prstGeom prst="rect">
            <a:avLst/>
          </a:prstGeom>
          <a:solidFill>
            <a:schemeClr val="bg2">
              <a:lumMod val="90000"/>
            </a:schemeClr>
          </a:solidFill>
        </p:spPr>
        <p:txBody>
          <a:bodyPr wrap="square" rtlCol="0">
            <a:spAutoFit/>
          </a:bodyPr>
          <a:lstStyle/>
          <a:p>
            <a:pPr algn="l" fontAlgn="base"/>
            <a:r>
              <a:rPr lang="en-US" sz="1800" b="0" i="0" dirty="0">
                <a:solidFill>
                  <a:srgbClr val="000000"/>
                </a:solidFill>
                <a:effectLst/>
                <a:latin typeface="Calibri" panose="020F0502020204030204" pitchFamily="34" charset="0"/>
              </a:rPr>
              <a:t>For seminars, training and events exceeding two hours you will usually be </a:t>
            </a:r>
            <a:r>
              <a:rPr lang="en-US" dirty="0">
                <a:solidFill>
                  <a:srgbClr val="000000"/>
                </a:solidFill>
                <a:latin typeface="Calibri" panose="020F0502020204030204" pitchFamily="34" charset="0"/>
              </a:rPr>
              <a:t>given a PDU claims code. You can find claims codes for previous events by searching </a:t>
            </a:r>
            <a:r>
              <a:rPr lang="en-US" sz="1800" b="0" i="0" dirty="0">
                <a:solidFill>
                  <a:srgbClr val="000000"/>
                </a:solidFill>
                <a:effectLst/>
                <a:latin typeface="Calibri" panose="020F0502020204030204" pitchFamily="34" charset="0"/>
              </a:rPr>
              <a:t>C226 PMI Norway Chapter.</a:t>
            </a:r>
          </a:p>
        </p:txBody>
      </p:sp>
      <p:sp>
        <p:nvSpPr>
          <p:cNvPr id="4" name="TextBox 3">
            <a:extLst>
              <a:ext uri="{FF2B5EF4-FFF2-40B4-BE49-F238E27FC236}">
                <a16:creationId xmlns:a16="http://schemas.microsoft.com/office/drawing/2014/main" id="{5F72C11C-360A-4A53-A12A-72F8E364BA78}"/>
              </a:ext>
            </a:extLst>
          </p:cNvPr>
          <p:cNvSpPr txBox="1"/>
          <p:nvPr/>
        </p:nvSpPr>
        <p:spPr>
          <a:xfrm>
            <a:off x="8725145" y="1677605"/>
            <a:ext cx="2713703" cy="523220"/>
          </a:xfrm>
          <a:prstGeom prst="rect">
            <a:avLst/>
          </a:prstGeom>
          <a:solidFill>
            <a:schemeClr val="bg2">
              <a:lumMod val="90000"/>
            </a:schemeClr>
          </a:solidFill>
        </p:spPr>
        <p:txBody>
          <a:bodyPr wrap="square" rtlCol="0">
            <a:spAutoFit/>
          </a:bodyPr>
          <a:lstStyle/>
          <a:p>
            <a:r>
              <a:rPr lang="en-US" sz="1400" b="0" i="0" dirty="0">
                <a:solidFill>
                  <a:srgbClr val="282828"/>
                </a:solidFill>
                <a:effectLst/>
                <a:latin typeface="Helvetica-Neue"/>
              </a:rPr>
              <a:t>Learning activities that allow you to broaden your knowledge</a:t>
            </a:r>
            <a:endParaRPr lang="en-US" sz="1400" dirty="0"/>
          </a:p>
        </p:txBody>
      </p:sp>
    </p:spTree>
    <p:extLst>
      <p:ext uri="{BB962C8B-B14F-4D97-AF65-F5344CB8AC3E}">
        <p14:creationId xmlns:p14="http://schemas.microsoft.com/office/powerpoint/2010/main" val="298079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35C889-917D-471F-99D0-D808B49C9EDA}"/>
              </a:ext>
            </a:extLst>
          </p:cNvPr>
          <p:cNvGraphicFramePr>
            <a:graphicFrameLocks noChangeAspect="1"/>
          </p:cNvGraphicFramePr>
          <p:nvPr>
            <p:custDataLst>
              <p:tags r:id="rId2"/>
            </p:custDataLst>
            <p:extLst>
              <p:ext uri="{D42A27DB-BD31-4B8C-83A1-F6EECF244321}">
                <p14:modId xmlns:p14="http://schemas.microsoft.com/office/powerpoint/2010/main" val="392993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3335C889-917D-471F-99D0-D808B49C9E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923642-E47A-42A7-BCA1-6C27B94F5157}"/>
              </a:ext>
            </a:extLst>
          </p:cNvPr>
          <p:cNvSpPr>
            <a:spLocks noGrp="1"/>
          </p:cNvSpPr>
          <p:nvPr>
            <p:ph type="title"/>
          </p:nvPr>
        </p:nvSpPr>
        <p:spPr/>
        <p:txBody>
          <a:bodyPr vert="horz"/>
          <a:lstStyle/>
          <a:p>
            <a:r>
              <a:rPr lang="en-US" dirty="0"/>
              <a:t>How to earn Giving Back PDUs</a:t>
            </a:r>
          </a:p>
        </p:txBody>
      </p:sp>
      <p:sp>
        <p:nvSpPr>
          <p:cNvPr id="3" name="Content Placeholder 2">
            <a:extLst>
              <a:ext uri="{FF2B5EF4-FFF2-40B4-BE49-F238E27FC236}">
                <a16:creationId xmlns:a16="http://schemas.microsoft.com/office/drawing/2014/main" id="{C20A1A1D-BDB8-47C6-A171-9D631D3B2DE5}"/>
              </a:ext>
            </a:extLst>
          </p:cNvPr>
          <p:cNvSpPr>
            <a:spLocks noGrp="1"/>
          </p:cNvSpPr>
          <p:nvPr>
            <p:ph idx="1"/>
          </p:nvPr>
        </p:nvSpPr>
        <p:spPr>
          <a:xfrm>
            <a:off x="838200" y="1825624"/>
            <a:ext cx="10515600" cy="4886325"/>
          </a:xfrm>
        </p:spPr>
        <p:txBody>
          <a:bodyPr>
            <a:normAutofit/>
          </a:bodyPr>
          <a:lstStyle/>
          <a:p>
            <a:pPr algn="l"/>
            <a:r>
              <a:rPr lang="en-US" sz="1700" b="1" i="0" dirty="0">
                <a:effectLst/>
                <a:latin typeface="Clibri body"/>
              </a:rPr>
              <a:t>Work as a Practitioner</a:t>
            </a:r>
          </a:p>
          <a:p>
            <a:pPr lvl="1"/>
            <a:r>
              <a:rPr lang="en-US" sz="1400" b="0" i="0" dirty="0">
                <a:effectLst/>
                <a:latin typeface="Clibri body"/>
              </a:rPr>
              <a:t>By working in your certified role, you can earn PDUs by applying your knowledge and skills in a practical setting</a:t>
            </a:r>
          </a:p>
          <a:p>
            <a:pPr algn="l"/>
            <a:r>
              <a:rPr lang="en-US" sz="1700" b="1" i="0" dirty="0">
                <a:effectLst/>
                <a:latin typeface="Clibri body"/>
              </a:rPr>
              <a:t>Create Content</a:t>
            </a:r>
          </a:p>
          <a:p>
            <a:pPr lvl="1"/>
            <a:r>
              <a:rPr lang="en-US" sz="1400" b="0" i="0" dirty="0">
                <a:effectLst/>
                <a:latin typeface="Clibri body"/>
              </a:rPr>
              <a:t>Webinars </a:t>
            </a:r>
          </a:p>
          <a:p>
            <a:pPr lvl="1"/>
            <a:r>
              <a:rPr lang="en-US" sz="1400" b="0" i="0" dirty="0">
                <a:effectLst/>
                <a:latin typeface="Clibri body"/>
              </a:rPr>
              <a:t>Videos</a:t>
            </a:r>
          </a:p>
          <a:p>
            <a:pPr lvl="1"/>
            <a:r>
              <a:rPr lang="en-US" sz="1400" b="0" i="0" dirty="0">
                <a:effectLst/>
                <a:latin typeface="Clibri body"/>
              </a:rPr>
              <a:t>Blog posts </a:t>
            </a:r>
          </a:p>
          <a:p>
            <a:pPr lvl="1"/>
            <a:r>
              <a:rPr lang="en-US" sz="1400" b="0" i="0" dirty="0">
                <a:effectLst/>
                <a:latin typeface="Clibri body"/>
              </a:rPr>
              <a:t>Etc. </a:t>
            </a:r>
          </a:p>
          <a:p>
            <a:pPr algn="l"/>
            <a:r>
              <a:rPr lang="en-US" sz="1600" b="1" dirty="0">
                <a:latin typeface="Clibri body"/>
              </a:rPr>
              <a:t>Give a Presentation</a:t>
            </a:r>
          </a:p>
          <a:p>
            <a:pPr lvl="1"/>
            <a:r>
              <a:rPr lang="en-US" sz="1400" dirty="0">
                <a:latin typeface="Clibri body"/>
              </a:rPr>
              <a:t>If you speak at your organization, at a PMI chapter event or a conference, you can claim PDUs for it…</a:t>
            </a:r>
          </a:p>
          <a:p>
            <a:pPr algn="l"/>
            <a:r>
              <a:rPr lang="en-US" sz="1600" b="1" dirty="0">
                <a:latin typeface="Clibri body"/>
              </a:rPr>
              <a:t>Share Knowledge</a:t>
            </a:r>
          </a:p>
          <a:p>
            <a:pPr lvl="1"/>
            <a:r>
              <a:rPr lang="en-US" sz="1400" dirty="0">
                <a:latin typeface="Clibri body"/>
              </a:rPr>
              <a:t>Others can benefit from your experience and knowledge. Keep track of the time you spend mentoring and teaching and claim it towards re-certification</a:t>
            </a:r>
          </a:p>
          <a:p>
            <a:pPr algn="l"/>
            <a:r>
              <a:rPr lang="en-US" sz="1600" b="1" dirty="0">
                <a:latin typeface="Clibri body"/>
              </a:rPr>
              <a:t>Volunteer</a:t>
            </a:r>
          </a:p>
          <a:p>
            <a:pPr lvl="1"/>
            <a:r>
              <a:rPr lang="en-US" sz="1400" b="0" i="0" dirty="0">
                <a:effectLst/>
                <a:latin typeface="Clibri body"/>
              </a:rPr>
              <a:t>PMI Board of Directors</a:t>
            </a:r>
          </a:p>
          <a:p>
            <a:pPr lvl="1"/>
            <a:r>
              <a:rPr lang="en-US" sz="1400" b="0" i="0" dirty="0">
                <a:effectLst/>
                <a:latin typeface="Clibri body"/>
              </a:rPr>
              <a:t>Board Support Committees</a:t>
            </a:r>
          </a:p>
          <a:p>
            <a:pPr lvl="1"/>
            <a:r>
              <a:rPr lang="en-US" sz="1400" b="0" i="0" dirty="0">
                <a:effectLst/>
                <a:latin typeface="Clibri body"/>
              </a:rPr>
              <a:t>Chapter Volunteers</a:t>
            </a:r>
          </a:p>
          <a:p>
            <a:pPr algn="l"/>
            <a:endParaRPr lang="en-US" sz="1400" dirty="0">
              <a:latin typeface="Clibri body"/>
            </a:endParaRPr>
          </a:p>
          <a:p>
            <a:pPr algn="l">
              <a:buFont typeface="Arial" panose="020B0604020202020204" pitchFamily="34" charset="0"/>
              <a:buChar char="•"/>
            </a:pPr>
            <a:endParaRPr lang="en-US" sz="1400" b="0" i="0" dirty="0">
              <a:effectLst/>
              <a:latin typeface="Clibri body"/>
            </a:endParaRPr>
          </a:p>
          <a:p>
            <a:endParaRPr lang="en-US" sz="1400" dirty="0">
              <a:latin typeface="Clibri body"/>
            </a:endParaRPr>
          </a:p>
        </p:txBody>
      </p:sp>
      <p:sp>
        <p:nvSpPr>
          <p:cNvPr id="4" name="TextBox 3">
            <a:extLst>
              <a:ext uri="{FF2B5EF4-FFF2-40B4-BE49-F238E27FC236}">
                <a16:creationId xmlns:a16="http://schemas.microsoft.com/office/drawing/2014/main" id="{1E4A960E-085B-40EC-BF80-2E5EBE7CC2F5}"/>
              </a:ext>
            </a:extLst>
          </p:cNvPr>
          <p:cNvSpPr txBox="1"/>
          <p:nvPr/>
        </p:nvSpPr>
        <p:spPr>
          <a:xfrm>
            <a:off x="8424278" y="2715151"/>
            <a:ext cx="3285941" cy="646331"/>
          </a:xfrm>
          <a:prstGeom prst="rect">
            <a:avLst/>
          </a:prstGeom>
          <a:solidFill>
            <a:schemeClr val="bg2">
              <a:lumMod val="90000"/>
            </a:schemeClr>
          </a:solidFill>
        </p:spPr>
        <p:txBody>
          <a:bodyPr wrap="square" rtlCol="0">
            <a:spAutoFit/>
          </a:bodyPr>
          <a:lstStyle/>
          <a:p>
            <a:r>
              <a:rPr lang="en-US" sz="1200" b="0" i="0" dirty="0">
                <a:solidFill>
                  <a:srgbClr val="282828"/>
                </a:solidFill>
                <a:effectLst/>
                <a:latin typeface="Helvetica-Neue"/>
              </a:rPr>
              <a:t>Activities that enable you to share and apply your knowledge and skills as a means to contribute to and help build the profession</a:t>
            </a:r>
            <a:endParaRPr lang="en-US" sz="1200" dirty="0"/>
          </a:p>
        </p:txBody>
      </p:sp>
    </p:spTree>
    <p:extLst>
      <p:ext uri="{BB962C8B-B14F-4D97-AF65-F5344CB8AC3E}">
        <p14:creationId xmlns:p14="http://schemas.microsoft.com/office/powerpoint/2010/main" val="348151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0C2189-E185-4D67-AAAE-E71B9BABC28C}"/>
              </a:ext>
            </a:extLst>
          </p:cNvPr>
          <p:cNvGraphicFramePr>
            <a:graphicFrameLocks noChangeAspect="1"/>
          </p:cNvGraphicFramePr>
          <p:nvPr>
            <p:custDataLst>
              <p:tags r:id="rId2"/>
            </p:custDataLst>
            <p:extLst>
              <p:ext uri="{D42A27DB-BD31-4B8C-83A1-F6EECF244321}">
                <p14:modId xmlns:p14="http://schemas.microsoft.com/office/powerpoint/2010/main" val="1481022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B30C2189-E185-4D67-AAAE-E71B9BABC2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E1DA6B-5E59-4354-B584-1159ABFFECDE}"/>
              </a:ext>
            </a:extLst>
          </p:cNvPr>
          <p:cNvSpPr>
            <a:spLocks noGrp="1"/>
          </p:cNvSpPr>
          <p:nvPr>
            <p:ph type="title"/>
          </p:nvPr>
        </p:nvSpPr>
        <p:spPr/>
        <p:txBody>
          <a:bodyPr vert="horz"/>
          <a:lstStyle/>
          <a:p>
            <a:r>
              <a:rPr lang="en-US" dirty="0"/>
              <a:t>Fast track to earning PDUs</a:t>
            </a:r>
          </a:p>
        </p:txBody>
      </p:sp>
      <p:pic>
        <p:nvPicPr>
          <p:cNvPr id="8194" name="Picture 2" descr="7 easy steps to earn PDUs fast">
            <a:extLst>
              <a:ext uri="{FF2B5EF4-FFF2-40B4-BE49-F238E27FC236}">
                <a16:creationId xmlns:a16="http://schemas.microsoft.com/office/drawing/2014/main" id="{9DFD11F3-50CF-4542-941E-5136CBDCC1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667" b="9234"/>
          <a:stretch/>
        </p:blipFill>
        <p:spPr bwMode="auto">
          <a:xfrm>
            <a:off x="1537342" y="1690688"/>
            <a:ext cx="7861009" cy="459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1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8ECF7D-4919-401D-9407-279C34D2ED5C}"/>
              </a:ext>
            </a:extLst>
          </p:cNvPr>
          <p:cNvGraphicFramePr>
            <a:graphicFrameLocks noChangeAspect="1"/>
          </p:cNvGraphicFramePr>
          <p:nvPr>
            <p:custDataLst>
              <p:tags r:id="rId2"/>
            </p:custDataLst>
            <p:extLst>
              <p:ext uri="{D42A27DB-BD31-4B8C-83A1-F6EECF244321}">
                <p14:modId xmlns:p14="http://schemas.microsoft.com/office/powerpoint/2010/main" val="1545568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04" imgH="405" progId="TCLayout.ActiveDocument.1">
                  <p:embed/>
                </p:oleObj>
              </mc:Choice>
              <mc:Fallback>
                <p:oleObj name="think-cell Slide" r:id="rId4" imgW="404" imgH="405" progId="TCLayout.ActiveDocument.1">
                  <p:embed/>
                  <p:pic>
                    <p:nvPicPr>
                      <p:cNvPr id="5" name="Object 4" hidden="1">
                        <a:extLst>
                          <a:ext uri="{FF2B5EF4-FFF2-40B4-BE49-F238E27FC236}">
                            <a16:creationId xmlns:a16="http://schemas.microsoft.com/office/drawing/2014/main" id="{4A8ECF7D-4919-401D-9407-279C34D2ED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361E73-7170-499A-9516-C5A5F074FCE3}"/>
              </a:ext>
            </a:extLst>
          </p:cNvPr>
          <p:cNvSpPr>
            <a:spLocks noGrp="1"/>
          </p:cNvSpPr>
          <p:nvPr>
            <p:ph type="title"/>
          </p:nvPr>
        </p:nvSpPr>
        <p:spPr/>
        <p:txBody>
          <a:bodyPr vert="horz"/>
          <a:lstStyle/>
          <a:p>
            <a:r>
              <a:rPr lang="en-US" dirty="0"/>
              <a:t>Monitoring PDU standing </a:t>
            </a:r>
            <a:br>
              <a:rPr lang="en-US" dirty="0"/>
            </a:br>
            <a:r>
              <a:rPr lang="en-US" sz="3200" dirty="0"/>
              <a:t>Your personal PDU dashboard</a:t>
            </a:r>
            <a:endParaRPr lang="en-US" dirty="0"/>
          </a:p>
        </p:txBody>
      </p:sp>
      <p:pic>
        <p:nvPicPr>
          <p:cNvPr id="9" name="Picture 8">
            <a:extLst>
              <a:ext uri="{FF2B5EF4-FFF2-40B4-BE49-F238E27FC236}">
                <a16:creationId xmlns:a16="http://schemas.microsoft.com/office/drawing/2014/main" id="{B4FE5269-2A1A-4C23-BFE9-483FD897F157}"/>
              </a:ext>
            </a:extLst>
          </p:cNvPr>
          <p:cNvPicPr>
            <a:picLocks noChangeAspect="1"/>
          </p:cNvPicPr>
          <p:nvPr/>
        </p:nvPicPr>
        <p:blipFill>
          <a:blip r:embed="rId6"/>
          <a:stretch>
            <a:fillRect/>
          </a:stretch>
        </p:blipFill>
        <p:spPr>
          <a:xfrm>
            <a:off x="838200" y="1690688"/>
            <a:ext cx="8394800" cy="4913022"/>
          </a:xfrm>
          <a:prstGeom prst="rect">
            <a:avLst/>
          </a:prstGeom>
        </p:spPr>
      </p:pic>
      <p:sp>
        <p:nvSpPr>
          <p:cNvPr id="10" name="TextBox 9">
            <a:extLst>
              <a:ext uri="{FF2B5EF4-FFF2-40B4-BE49-F238E27FC236}">
                <a16:creationId xmlns:a16="http://schemas.microsoft.com/office/drawing/2014/main" id="{15487788-71EA-4F37-AF06-120DEA1B7528}"/>
              </a:ext>
            </a:extLst>
          </p:cNvPr>
          <p:cNvSpPr txBox="1"/>
          <p:nvPr/>
        </p:nvSpPr>
        <p:spPr>
          <a:xfrm>
            <a:off x="9431080" y="1690688"/>
            <a:ext cx="2243469" cy="369332"/>
          </a:xfrm>
          <a:prstGeom prst="rect">
            <a:avLst/>
          </a:prstGeom>
          <a:noFill/>
        </p:spPr>
        <p:txBody>
          <a:bodyPr wrap="square" rtlCol="0">
            <a:spAutoFit/>
          </a:bodyPr>
          <a:lstStyle/>
          <a:p>
            <a:r>
              <a:rPr lang="en-US" dirty="0">
                <a:hlinkClick r:id="rId7"/>
              </a:rPr>
              <a:t>https://ccrs.pmi.org/</a:t>
            </a:r>
            <a:r>
              <a:rPr lang="en-US" dirty="0"/>
              <a:t> </a:t>
            </a:r>
          </a:p>
        </p:txBody>
      </p:sp>
    </p:spTree>
    <p:extLst>
      <p:ext uri="{BB962C8B-B14F-4D97-AF65-F5344CB8AC3E}">
        <p14:creationId xmlns:p14="http://schemas.microsoft.com/office/powerpoint/2010/main" val="1108232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50FE6A6B6154CBE9D51A791AC3825" ma:contentTypeVersion="15" ma:contentTypeDescription="Create a new document." ma:contentTypeScope="" ma:versionID="b1d34500ffb145ba44bd9c4f595ca809">
  <xsd:schema xmlns:xsd="http://www.w3.org/2001/XMLSchema" xmlns:xs="http://www.w3.org/2001/XMLSchema" xmlns:p="http://schemas.microsoft.com/office/2006/metadata/properties" xmlns:ns2="91ef3f81-f6ae-4363-81c5-806931d227b9" xmlns:ns3="ac3fbe1a-4603-4ebd-b268-2ce8f92f8e02" targetNamespace="http://schemas.microsoft.com/office/2006/metadata/properties" ma:root="true" ma:fieldsID="a77d943b5d10adeca4bf873b0347e687" ns2:_="" ns3:_="">
    <xsd:import namespace="91ef3f81-f6ae-4363-81c5-806931d227b9"/>
    <xsd:import namespace="ac3fbe1a-4603-4ebd-b268-2ce8f92f8e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f3f81-f6ae-4363-81c5-806931d22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34325c-cfa6-447b-87a1-2956fd53ec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3fbe1a-4603-4ebd-b268-2ce8f92f8e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5315f30-21d4-4492-85f3-57a8154dd287}" ma:internalName="TaxCatchAll" ma:showField="CatchAllData" ma:web="ac3fbe1a-4603-4ebd-b268-2ce8f92f8e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3fbe1a-4603-4ebd-b268-2ce8f92f8e02" xsi:nil="true"/>
    <lcf76f155ced4ddcb4097134ff3c332f xmlns="91ef3f81-f6ae-4363-81c5-806931d227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396259-D2FC-4B9F-B10D-0FB7C654848D}"/>
</file>

<file path=customXml/itemProps2.xml><?xml version="1.0" encoding="utf-8"?>
<ds:datastoreItem xmlns:ds="http://schemas.openxmlformats.org/officeDocument/2006/customXml" ds:itemID="{E6A55C20-129A-48EC-AA34-4BB0664495CC}"/>
</file>

<file path=customXml/itemProps3.xml><?xml version="1.0" encoding="utf-8"?>
<ds:datastoreItem xmlns:ds="http://schemas.openxmlformats.org/officeDocument/2006/customXml" ds:itemID="{7FB24FC9-BFCE-44FA-89C4-52C2C20C727A}"/>
</file>

<file path=docProps/app.xml><?xml version="1.0" encoding="utf-8"?>
<Properties xmlns="http://schemas.openxmlformats.org/officeDocument/2006/extended-properties" xmlns:vt="http://schemas.openxmlformats.org/officeDocument/2006/docPropsVTypes">
  <TotalTime>2088</TotalTime>
  <Words>825</Words>
  <Application>Microsoft Office PowerPoint</Application>
  <PresentationFormat>Widescreen</PresentationFormat>
  <Paragraphs>107</Paragraphs>
  <Slides>12</Slides>
  <Notes>0</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12</vt:i4>
      </vt:variant>
    </vt:vector>
  </HeadingPairs>
  <TitlesOfParts>
    <vt:vector size="21" baseType="lpstr">
      <vt:lpstr>Arial</vt:lpstr>
      <vt:lpstr>Arial MT</vt:lpstr>
      <vt:lpstr>Calibri</vt:lpstr>
      <vt:lpstr>Calibri body</vt:lpstr>
      <vt:lpstr>Calibri Light</vt:lpstr>
      <vt:lpstr>Clibri body</vt:lpstr>
      <vt:lpstr>Helvetica-Neue</vt:lpstr>
      <vt:lpstr>Office Theme</vt:lpstr>
      <vt:lpstr>think-cell Slide</vt:lpstr>
      <vt:lpstr>PowerPoint-presentasjon</vt:lpstr>
      <vt:lpstr>Agenda</vt:lpstr>
      <vt:lpstr>What are PDUs? </vt:lpstr>
      <vt:lpstr>PDU requirements - PMP</vt:lpstr>
      <vt:lpstr>PDU requirements - CAPM</vt:lpstr>
      <vt:lpstr>How to earn Education PDUS</vt:lpstr>
      <vt:lpstr>How to earn Giving Back PDUs</vt:lpstr>
      <vt:lpstr>Fast track to earning PDUs</vt:lpstr>
      <vt:lpstr>Monitoring PDU standing  Your personal PDU dashboard</vt:lpstr>
      <vt:lpstr>DEMO</vt:lpstr>
      <vt:lpstr>THANK YOU   ANY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Noel Rixon</dc:creator>
  <cp:lastModifiedBy>Bjørn Harald Jakobsen (PMI Norway Chapter)</cp:lastModifiedBy>
  <cp:revision>2</cp:revision>
  <dcterms:created xsi:type="dcterms:W3CDTF">2022-02-16T19:25:21Z</dcterms:created>
  <dcterms:modified xsi:type="dcterms:W3CDTF">2022-04-20T15:22:33Z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17c03-7a2e-4604-be5a-ce0bc672b42b_Enabled">
    <vt:lpwstr>true</vt:lpwstr>
  </property>
  <property fmtid="{D5CDD505-2E9C-101B-9397-08002B2CF9AE}" pid="3" name="MSIP_Label_93917c03-7a2e-4604-be5a-ce0bc672b42b_SetDate">
    <vt:lpwstr>2022-04-20T15:21:50Z</vt:lpwstr>
  </property>
  <property fmtid="{D5CDD505-2E9C-101B-9397-08002B2CF9AE}" pid="4" name="MSIP_Label_93917c03-7a2e-4604-be5a-ce0bc672b42b_Method">
    <vt:lpwstr>Standard</vt:lpwstr>
  </property>
  <property fmtid="{D5CDD505-2E9C-101B-9397-08002B2CF9AE}" pid="5" name="MSIP_Label_93917c03-7a2e-4604-be5a-ce0bc672b42b_Name">
    <vt:lpwstr>Relato Intern</vt:lpwstr>
  </property>
  <property fmtid="{D5CDD505-2E9C-101B-9397-08002B2CF9AE}" pid="6" name="MSIP_Label_93917c03-7a2e-4604-be5a-ce0bc672b42b_SiteId">
    <vt:lpwstr>afee3553-d0b9-4c34-9aa1-f9d1bc7a68a2</vt:lpwstr>
  </property>
  <property fmtid="{D5CDD505-2E9C-101B-9397-08002B2CF9AE}" pid="7" name="MSIP_Label_93917c03-7a2e-4604-be5a-ce0bc672b42b_ActionId">
    <vt:lpwstr>72c9f398-bcf8-4aff-b250-6520dda1f535</vt:lpwstr>
  </property>
  <property fmtid="{D5CDD505-2E9C-101B-9397-08002B2CF9AE}" pid="8" name="MSIP_Label_93917c03-7a2e-4604-be5a-ce0bc672b42b_ContentBits">
    <vt:lpwstr>0</vt:lpwstr>
  </property>
  <property fmtid="{D5CDD505-2E9C-101B-9397-08002B2CF9AE}" pid="9" name="ContentTypeId">
    <vt:lpwstr>0x010100D6C50FE6A6B6154CBE9D51A791AC3825</vt:lpwstr>
  </property>
</Properties>
</file>